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61" r:id="rId4"/>
    <p:sldId id="268" r:id="rId5"/>
    <p:sldId id="257" r:id="rId6"/>
    <p:sldId id="263" r:id="rId7"/>
    <p:sldId id="264" r:id="rId8"/>
    <p:sldId id="265" r:id="rId9"/>
    <p:sldId id="266" r:id="rId10"/>
    <p:sldId id="25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lanevukadinovic/r07iizgasecs" TargetMode="External"/><Relationship Id="rId2" Type="http://schemas.openxmlformats.org/officeDocument/2006/relationships/hyperlink" Target="mailto:lane.vukadinovic@os-mk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s04web.zoom.us/j/9591637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62100" y="2091263"/>
            <a:ext cx="9068194" cy="2590800"/>
          </a:xfrm>
        </p:spPr>
        <p:txBody>
          <a:bodyPr/>
          <a:lstStyle/>
          <a:p>
            <a:r>
              <a:rPr lang="en-GB" sz="6600" dirty="0" err="1"/>
              <a:t>angleščina</a:t>
            </a:r>
            <a:r>
              <a:rPr lang="en-GB" sz="6600" dirty="0"/>
              <a:t> 5. </a:t>
            </a:r>
            <a:r>
              <a:rPr lang="en-GB" sz="6600" dirty="0" err="1"/>
              <a:t>razred</a:t>
            </a: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>5. </a:t>
            </a:r>
            <a:r>
              <a:rPr lang="en-GB" sz="6600" dirty="0" err="1"/>
              <a:t>Teden</a:t>
            </a:r>
            <a:endParaRPr lang="en-GB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(14. 4. – 17. 4. 2020)</a:t>
            </a:r>
          </a:p>
        </p:txBody>
      </p:sp>
    </p:spTree>
    <p:extLst>
      <p:ext uri="{BB962C8B-B14F-4D97-AF65-F5344CB8AC3E}">
        <p14:creationId xmlns:p14="http://schemas.microsoft.com/office/powerpoint/2010/main" val="70467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URA – </a:t>
            </a:r>
            <a:r>
              <a:rPr lang="en-GB" dirty="0" err="1"/>
              <a:t>četrtek</a:t>
            </a:r>
            <a:r>
              <a:rPr lang="en-GB" dirty="0"/>
              <a:t> (5. A), </a:t>
            </a:r>
            <a:r>
              <a:rPr lang="en-GB" dirty="0" err="1"/>
              <a:t>petek</a:t>
            </a:r>
            <a:r>
              <a:rPr lang="en-GB" dirty="0"/>
              <a:t> (5. </a:t>
            </a:r>
            <a:r>
              <a:rPr lang="en-GB"/>
              <a:t>B)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5759" y="1711234"/>
            <a:ext cx="11138264" cy="463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 </a:t>
            </a: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" y="1869894"/>
            <a:ext cx="5838825" cy="3257550"/>
          </a:xfrm>
          <a:prstGeom prst="rect">
            <a:avLst/>
          </a:prstGeom>
        </p:spPr>
      </p:pic>
      <p:sp>
        <p:nvSpPr>
          <p:cNvPr id="5" name="Srce 4"/>
          <p:cNvSpPr/>
          <p:nvPr/>
        </p:nvSpPr>
        <p:spPr>
          <a:xfrm rot="1661020">
            <a:off x="7017788" y="1896021"/>
            <a:ext cx="4537166" cy="38603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PREDSTAVLJAJ SI, DA SI NA SVOJI ROJSTNODNEVNI ZABAVI.</a:t>
            </a:r>
          </a:p>
          <a:p>
            <a:pPr algn="ctr"/>
            <a:r>
              <a:rPr lang="en-GB" b="1" dirty="0" err="1">
                <a:solidFill>
                  <a:srgbClr val="7030A0"/>
                </a:solidFill>
              </a:rPr>
              <a:t>Zapri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oči</a:t>
            </a:r>
            <a:r>
              <a:rPr lang="en-GB" b="1" dirty="0">
                <a:solidFill>
                  <a:srgbClr val="7030A0"/>
                </a:solidFill>
              </a:rPr>
              <a:t> in </a:t>
            </a:r>
            <a:r>
              <a:rPr lang="en-GB" b="1" dirty="0" err="1">
                <a:solidFill>
                  <a:srgbClr val="7030A0"/>
                </a:solidFill>
              </a:rPr>
              <a:t>poslušaj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posnetek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na</a:t>
            </a:r>
            <a:r>
              <a:rPr lang="en-GB" b="1" dirty="0">
                <a:solidFill>
                  <a:srgbClr val="7030A0"/>
                </a:solidFill>
              </a:rPr>
              <a:t> str. 106</a:t>
            </a:r>
          </a:p>
          <a:p>
            <a:pPr algn="ctr"/>
            <a:r>
              <a:rPr lang="en-GB" b="1" dirty="0" err="1">
                <a:solidFill>
                  <a:srgbClr val="7030A0"/>
                </a:solidFill>
              </a:rPr>
              <a:t>Nato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nariši</a:t>
            </a:r>
            <a:r>
              <a:rPr lang="en-GB" b="1" dirty="0">
                <a:solidFill>
                  <a:srgbClr val="7030A0"/>
                </a:solidFill>
              </a:rPr>
              <a:t>, </a:t>
            </a:r>
            <a:r>
              <a:rPr lang="en-GB" b="1" dirty="0" err="1">
                <a:solidFill>
                  <a:srgbClr val="7030A0"/>
                </a:solidFill>
              </a:rPr>
              <a:t>kaj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si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si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predstavljal</a:t>
            </a:r>
            <a:r>
              <a:rPr lang="en-GB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38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283" t="42901" r="329" b="3577"/>
          <a:stretch/>
        </p:blipFill>
        <p:spPr>
          <a:xfrm>
            <a:off x="1027611" y="1854925"/>
            <a:ext cx="6278881" cy="411915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740229" y="478971"/>
            <a:ext cx="10154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KO KONČAŠ, POSLIKAJ IN MI POŠLJI NA MAIL (</a:t>
            </a:r>
            <a:r>
              <a:rPr lang="en-GB" sz="2400" b="1" u="sng" dirty="0" err="1">
                <a:solidFill>
                  <a:srgbClr val="FF0000"/>
                </a:solidFill>
              </a:rPr>
              <a:t>glej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navodila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na</a:t>
            </a:r>
            <a:r>
              <a:rPr lang="en-GB" sz="2400" b="1" u="sng" dirty="0">
                <a:solidFill>
                  <a:srgbClr val="FF0000"/>
                </a:solidFill>
              </a:rPr>
              <a:t> 3. </a:t>
            </a:r>
            <a:r>
              <a:rPr lang="en-GB" sz="2400" b="1" u="sng" dirty="0" err="1">
                <a:solidFill>
                  <a:srgbClr val="FF0000"/>
                </a:solidFill>
              </a:rPr>
              <a:t>diapozitivu</a:t>
            </a:r>
            <a:r>
              <a:rPr lang="en-GB" sz="2400" b="1" u="sng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7" name="Pergament 1 6"/>
          <p:cNvSpPr/>
          <p:nvPr/>
        </p:nvSpPr>
        <p:spPr>
          <a:xfrm>
            <a:off x="8133806" y="1149531"/>
            <a:ext cx="3352800" cy="482454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Ob </a:t>
            </a:r>
            <a:r>
              <a:rPr lang="en-GB" b="1" dirty="0" err="1">
                <a:solidFill>
                  <a:srgbClr val="7030A0"/>
                </a:solidFill>
              </a:rPr>
              <a:t>svojo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risbo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na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kratko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napiši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kako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izgleda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tvoja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rojstnodnevna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zabava</a:t>
            </a:r>
            <a:r>
              <a:rPr lang="en-GB" b="1" dirty="0">
                <a:solidFill>
                  <a:srgbClr val="7030A0"/>
                </a:solidFill>
              </a:rPr>
              <a:t>.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i="1" dirty="0">
                <a:solidFill>
                  <a:srgbClr val="7030A0"/>
                </a:solidFill>
              </a:rPr>
              <a:t>(write about: friends, family, food, presents, birthday cake, balloons, games,…)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 err="1">
                <a:solidFill>
                  <a:srgbClr val="7030A0"/>
                </a:solidFill>
              </a:rPr>
              <a:t>Glej</a:t>
            </a:r>
            <a:r>
              <a:rPr lang="en-GB" b="1" dirty="0">
                <a:solidFill>
                  <a:srgbClr val="7030A0"/>
                </a:solidFill>
              </a:rPr>
              <a:t> primer v UČ. Str. 106</a:t>
            </a:r>
          </a:p>
        </p:txBody>
      </p:sp>
    </p:spTree>
    <p:extLst>
      <p:ext uri="{BB962C8B-B14F-4D97-AF65-F5344CB8AC3E}">
        <p14:creationId xmlns:p14="http://schemas.microsoft.com/office/powerpoint/2010/main" val="301952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POMEMBNE INFORMACIJE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6023" y="1654629"/>
            <a:ext cx="10493828" cy="460683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MOJ ELEKTRONSKI NASLOV</a:t>
            </a:r>
            <a:r>
              <a:rPr lang="en-GB" sz="2000" dirty="0">
                <a:solidFill>
                  <a:srgbClr val="7030A0"/>
                </a:solidFill>
              </a:rPr>
              <a:t>: </a:t>
            </a:r>
            <a:r>
              <a:rPr lang="en-GB" sz="2000" dirty="0">
                <a:solidFill>
                  <a:srgbClr val="7030A0"/>
                </a:solidFill>
                <a:hlinkClick r:id="rId2"/>
              </a:rPr>
              <a:t>lane.vukadinovic@os-mk.si</a:t>
            </a:r>
            <a:endParaRPr lang="en-GB" sz="2000" dirty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PADLET</a:t>
            </a:r>
            <a:r>
              <a:rPr lang="en-GB" sz="2000" dirty="0">
                <a:solidFill>
                  <a:srgbClr val="7030A0"/>
                </a:solidFill>
              </a:rPr>
              <a:t> - </a:t>
            </a:r>
            <a:r>
              <a:rPr lang="en-GB" sz="2000" dirty="0">
                <a:solidFill>
                  <a:srgbClr val="7030A0"/>
                </a:solidFill>
                <a:hlinkClick r:id="rId3"/>
              </a:rPr>
              <a:t>https://padlet.com/lanevukadinovic/r07iizgasecs </a:t>
            </a:r>
            <a:r>
              <a:rPr lang="en-GB" sz="2000" dirty="0">
                <a:solidFill>
                  <a:srgbClr val="7030A0"/>
                </a:solidFill>
              </a:rPr>
              <a:t>(Na </a:t>
            </a:r>
            <a:r>
              <a:rPr lang="en-GB" sz="2000" dirty="0" err="1">
                <a:solidFill>
                  <a:srgbClr val="7030A0"/>
                </a:solidFill>
              </a:rPr>
              <a:t>tej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strani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najdeš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vsa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navodila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za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delo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doma</a:t>
            </a:r>
            <a:r>
              <a:rPr lang="en-GB" sz="2000" dirty="0">
                <a:solidFill>
                  <a:srgbClr val="7030A0"/>
                </a:solidFill>
              </a:rPr>
              <a:t>, </a:t>
            </a:r>
            <a:r>
              <a:rPr lang="en-GB" sz="2000" dirty="0" err="1">
                <a:solidFill>
                  <a:srgbClr val="7030A0"/>
                </a:solidFill>
              </a:rPr>
              <a:t>ki</a:t>
            </a:r>
            <a:r>
              <a:rPr lang="en-GB" sz="2000" dirty="0">
                <a:solidFill>
                  <a:srgbClr val="7030A0"/>
                </a:solidFill>
              </a:rPr>
              <a:t> so </a:t>
            </a:r>
            <a:r>
              <a:rPr lang="en-GB" sz="2000" dirty="0" err="1">
                <a:solidFill>
                  <a:srgbClr val="7030A0"/>
                </a:solidFill>
              </a:rPr>
              <a:t>tudi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spletni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strani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šole</a:t>
            </a:r>
            <a:r>
              <a:rPr lang="en-GB" sz="2000" dirty="0">
                <a:solidFill>
                  <a:srgbClr val="7030A0"/>
                </a:solidFill>
              </a:rPr>
              <a:t> in </a:t>
            </a:r>
            <a:r>
              <a:rPr lang="en-GB" sz="2000" dirty="0" err="1">
                <a:solidFill>
                  <a:srgbClr val="7030A0"/>
                </a:solidFill>
              </a:rPr>
              <a:t>še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nekaj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dodatnih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nalog</a:t>
            </a:r>
            <a:r>
              <a:rPr lang="en-GB" sz="2000" dirty="0">
                <a:solidFill>
                  <a:srgbClr val="7030A0"/>
                </a:solidFill>
              </a:rPr>
              <a:t>, </a:t>
            </a:r>
            <a:r>
              <a:rPr lang="en-GB" sz="2000" dirty="0" err="1">
                <a:solidFill>
                  <a:srgbClr val="7030A0"/>
                </a:solidFill>
              </a:rPr>
              <a:t>ki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b="1" u="sng" dirty="0" err="1">
                <a:solidFill>
                  <a:srgbClr val="7030A0"/>
                </a:solidFill>
              </a:rPr>
              <a:t>niso</a:t>
            </a:r>
            <a:r>
              <a:rPr lang="en-GB" sz="2000" b="1" u="sng" dirty="0">
                <a:solidFill>
                  <a:srgbClr val="7030A0"/>
                </a:solidFill>
              </a:rPr>
              <a:t> </a:t>
            </a:r>
            <a:r>
              <a:rPr lang="en-GB" sz="2000" b="1" u="sng" dirty="0" err="1">
                <a:solidFill>
                  <a:srgbClr val="7030A0"/>
                </a:solidFill>
              </a:rPr>
              <a:t>obvezne</a:t>
            </a:r>
            <a:r>
              <a:rPr lang="en-GB" sz="2000" dirty="0">
                <a:solidFill>
                  <a:srgbClr val="7030A0"/>
                </a:solidFill>
              </a:rPr>
              <a:t>). Do </a:t>
            </a:r>
            <a:r>
              <a:rPr lang="en-GB" sz="2000" dirty="0" err="1">
                <a:solidFill>
                  <a:srgbClr val="7030A0"/>
                </a:solidFill>
              </a:rPr>
              <a:t>Padleta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lahko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dostopaš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preko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telefona</a:t>
            </a:r>
            <a:r>
              <a:rPr lang="en-GB" sz="2000" dirty="0">
                <a:solidFill>
                  <a:srgbClr val="7030A0"/>
                </a:solidFill>
              </a:rPr>
              <a:t> (</a:t>
            </a:r>
            <a:r>
              <a:rPr lang="en-GB" sz="2000" dirty="0" err="1">
                <a:solidFill>
                  <a:srgbClr val="7030A0"/>
                </a:solidFill>
              </a:rPr>
              <a:t>aplikacija</a:t>
            </a:r>
            <a:r>
              <a:rPr lang="en-GB" sz="2000" dirty="0">
                <a:solidFill>
                  <a:srgbClr val="7030A0"/>
                </a:solidFill>
              </a:rPr>
              <a:t>), </a:t>
            </a:r>
            <a:r>
              <a:rPr lang="en-GB" sz="2000" dirty="0" err="1">
                <a:solidFill>
                  <a:srgbClr val="7030A0"/>
                </a:solidFill>
              </a:rPr>
              <a:t>tablice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ali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računalnika</a:t>
            </a:r>
            <a:r>
              <a:rPr lang="en-GB" sz="2000" dirty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ONLINE KONZULTACIJE</a:t>
            </a:r>
            <a:r>
              <a:rPr lang="en-GB" sz="2000" dirty="0">
                <a:solidFill>
                  <a:srgbClr val="7030A0"/>
                </a:solidFill>
              </a:rPr>
              <a:t>: </a:t>
            </a:r>
            <a:r>
              <a:rPr lang="en-GB" sz="2000" dirty="0" err="1">
                <a:solidFill>
                  <a:srgbClr val="7030A0"/>
                </a:solidFill>
              </a:rPr>
              <a:t>lahko</a:t>
            </a:r>
            <a:r>
              <a:rPr lang="en-GB" sz="2000" dirty="0">
                <a:solidFill>
                  <a:srgbClr val="7030A0"/>
                </a:solidFill>
              </a:rPr>
              <a:t> me </a:t>
            </a:r>
            <a:r>
              <a:rPr lang="en-GB" sz="2000" dirty="0" err="1">
                <a:solidFill>
                  <a:srgbClr val="7030A0"/>
                </a:solidFill>
              </a:rPr>
              <a:t>pokličete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vsak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dan</a:t>
            </a:r>
            <a:r>
              <a:rPr lang="en-GB" sz="2000" dirty="0">
                <a:solidFill>
                  <a:srgbClr val="7030A0"/>
                </a:solidFill>
              </a:rPr>
              <a:t> med 10.00 in 11.00 </a:t>
            </a:r>
            <a:r>
              <a:rPr lang="en-GB" sz="2000" dirty="0" err="1">
                <a:solidFill>
                  <a:srgbClr val="7030A0"/>
                </a:solidFill>
              </a:rPr>
              <a:t>preko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Skypa</a:t>
            </a:r>
            <a:r>
              <a:rPr lang="en-GB" sz="2000" dirty="0">
                <a:solidFill>
                  <a:srgbClr val="7030A0"/>
                </a:solidFill>
              </a:rPr>
              <a:t> (Skype Name: live:.cid.d0bb1d2447575109 </a:t>
            </a:r>
            <a:r>
              <a:rPr lang="en-GB" sz="2000" dirty="0" err="1">
                <a:solidFill>
                  <a:srgbClr val="7030A0"/>
                </a:solidFill>
              </a:rPr>
              <a:t>oziroma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najdete</a:t>
            </a:r>
            <a:r>
              <a:rPr lang="en-GB" sz="2000" dirty="0">
                <a:solidFill>
                  <a:srgbClr val="7030A0"/>
                </a:solidFill>
              </a:rPr>
              <a:t> me pod </a:t>
            </a:r>
            <a:r>
              <a:rPr lang="en-GB" sz="2000" dirty="0" err="1">
                <a:solidFill>
                  <a:srgbClr val="7030A0"/>
                </a:solidFill>
              </a:rPr>
              <a:t>imenom</a:t>
            </a:r>
            <a:r>
              <a:rPr lang="en-GB" sz="2000" dirty="0">
                <a:solidFill>
                  <a:srgbClr val="7030A0"/>
                </a:solidFill>
              </a:rPr>
              <a:t> Lane </a:t>
            </a:r>
            <a:r>
              <a:rPr lang="en-GB" sz="2000" dirty="0" err="1">
                <a:solidFill>
                  <a:srgbClr val="7030A0"/>
                </a:solidFill>
              </a:rPr>
              <a:t>Vukadinović</a:t>
            </a:r>
            <a:r>
              <a:rPr lang="en-GB" sz="2000" dirty="0">
                <a:solidFill>
                  <a:srgbClr val="7030A0"/>
                </a:solidFill>
              </a:rPr>
              <a:t>, Ljubljana). ČE V TEM ČASU NE MOREŠ, SE DOGOVRIVA PO E-POŠTI ZA DRUG TERMIN </a:t>
            </a:r>
            <a:r>
              <a:rPr lang="en-GB" sz="2000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GB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5082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00890"/>
            <a:ext cx="10058400" cy="80118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>
                <a:latin typeface="Comic Sans MS" panose="030F0702030302020204" pitchFamily="66" charset="0"/>
              </a:rPr>
              <a:t>Pošiljanje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gradiv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preko</a:t>
            </a:r>
            <a:r>
              <a:rPr lang="en-GB" b="1" dirty="0">
                <a:latin typeface="Comic Sans MS" panose="030F0702030302020204" pitchFamily="66" charset="0"/>
              </a:rPr>
              <a:t> e-</a:t>
            </a:r>
            <a:r>
              <a:rPr lang="en-GB" b="1" dirty="0" err="1">
                <a:latin typeface="Comic Sans MS" panose="030F0702030302020204" pitchFamily="66" charset="0"/>
              </a:rPr>
              <a:t>pošte</a:t>
            </a:r>
            <a:r>
              <a:rPr lang="en-GB" b="1" dirty="0">
                <a:latin typeface="Comic Sans MS" panose="030F0702030302020204" pitchFamily="66" charset="0"/>
              </a:rPr>
              <a:t>:</a:t>
            </a:r>
            <a:br>
              <a:rPr lang="en-GB" b="1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4103" y="1201783"/>
            <a:ext cx="10411097" cy="483325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Gradivo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pošiljaš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u="sng" dirty="0">
                <a:solidFill>
                  <a:srgbClr val="0070C0"/>
                </a:solidFill>
                <a:latin typeface="Comic Sans MS" panose="030F0702030302020204" pitchFamily="66" charset="0"/>
              </a:rPr>
              <a:t>PO VSAKI OPRAVLJENI URI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končaš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z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obveznostmi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tiste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ure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pošiljaš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pošto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: - v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zadevo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napiši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ime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priimek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razred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zaporedno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uro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–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npr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Mojca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Novak_6. A_1.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ura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V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sporočilu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napiši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kratko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“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poročilo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”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kako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je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šlo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oz.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kje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imel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/a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težave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ter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koliko</a:t>
            </a:r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časa</a:t>
            </a:r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porabil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/a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za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učno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uro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Ne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pozabi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pripeti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gradiv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jih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pošiljaš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r>
              <a:rPr lang="en-GB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Nalog</a:t>
            </a:r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iz</a:t>
            </a:r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DZ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NI</a:t>
            </a:r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potrebno</a:t>
            </a:r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pošiljati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poglej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rešitve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v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spletnem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DZ.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VSE VAŠE OPRAVLJENE NALOGE BOM EVIDENTIRALA.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07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Georgia Pro Semibold" panose="02040702050405020303" pitchFamily="18" charset="0"/>
              </a:rPr>
              <a:t>NOVO!!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1930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8000" b="1" dirty="0"/>
              <a:t>DOPOLNILNI POUK ZA 5. RAZRED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 err="1"/>
              <a:t>Če</a:t>
            </a:r>
            <a:r>
              <a:rPr lang="en-GB" sz="8000" dirty="0"/>
              <a:t> </a:t>
            </a:r>
            <a:r>
              <a:rPr lang="en-GB" sz="8000" dirty="0" err="1"/>
              <a:t>imaš</a:t>
            </a:r>
            <a:r>
              <a:rPr lang="en-GB" sz="8000" dirty="0"/>
              <a:t> </a:t>
            </a:r>
            <a:r>
              <a:rPr lang="en-GB" sz="8000" dirty="0" err="1"/>
              <a:t>kakšno</a:t>
            </a:r>
            <a:r>
              <a:rPr lang="en-GB" sz="8000" dirty="0"/>
              <a:t> </a:t>
            </a:r>
            <a:r>
              <a:rPr lang="en-GB" sz="8000" dirty="0" err="1"/>
              <a:t>vprašanje</a:t>
            </a:r>
            <a:r>
              <a:rPr lang="en-GB" sz="8000" dirty="0"/>
              <a:t>, </a:t>
            </a:r>
            <a:r>
              <a:rPr lang="en-GB" sz="8000" dirty="0" err="1"/>
              <a:t>pridi</a:t>
            </a:r>
            <a:r>
              <a:rPr lang="en-GB" sz="8000" dirty="0"/>
              <a:t> </a:t>
            </a:r>
            <a:r>
              <a:rPr lang="en-GB" sz="8000" dirty="0" err="1"/>
              <a:t>na</a:t>
            </a:r>
            <a:r>
              <a:rPr lang="en-GB" sz="8000" dirty="0"/>
              <a:t> </a:t>
            </a:r>
            <a:r>
              <a:rPr lang="en-GB" sz="8000" dirty="0" err="1"/>
              <a:t>dopolnilni</a:t>
            </a:r>
            <a:r>
              <a:rPr lang="en-GB" sz="8000" dirty="0"/>
              <a:t> pouk </a:t>
            </a:r>
            <a:r>
              <a:rPr lang="en-GB" sz="8000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b="1" dirty="0"/>
              <a:t>DOPOLNILNI POUK_5_RAZRED</a:t>
            </a:r>
          </a:p>
          <a:p>
            <a:pPr marL="0" indent="0">
              <a:buNone/>
            </a:pPr>
            <a:r>
              <a:rPr lang="en-GB" sz="8000" dirty="0" err="1"/>
              <a:t>Vsak</a:t>
            </a:r>
            <a:r>
              <a:rPr lang="en-GB" sz="8000" dirty="0"/>
              <a:t> </a:t>
            </a:r>
            <a:r>
              <a:rPr lang="en-GB" sz="8000" dirty="0" err="1"/>
              <a:t>petek</a:t>
            </a:r>
            <a:r>
              <a:rPr lang="en-GB" sz="8000" dirty="0"/>
              <a:t> </a:t>
            </a:r>
            <a:r>
              <a:rPr lang="en-GB" sz="8000" dirty="0" err="1"/>
              <a:t>ob</a:t>
            </a:r>
            <a:r>
              <a:rPr lang="en-GB" sz="8000" dirty="0"/>
              <a:t> 8.00</a:t>
            </a:r>
          </a:p>
          <a:p>
            <a:pPr marL="0" indent="0">
              <a:buNone/>
            </a:pPr>
            <a:r>
              <a:rPr lang="en-GB" sz="8000" dirty="0"/>
              <a:t> </a:t>
            </a:r>
          </a:p>
          <a:p>
            <a:pPr marL="0" indent="0">
              <a:buNone/>
            </a:pPr>
            <a:r>
              <a:rPr lang="en-GB" sz="11200" b="1" dirty="0">
                <a:hlinkClick r:id="rId2"/>
              </a:rPr>
              <a:t>https://us04web.zoom.us/j/959163721</a:t>
            </a:r>
            <a:endParaRPr lang="en-GB" sz="11200" b="1" dirty="0"/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>
                <a:solidFill>
                  <a:srgbClr val="FF0000"/>
                </a:solidFill>
              </a:rPr>
              <a:t>Meeting ID: 959 163 721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8-kraka zvezda 3"/>
          <p:cNvSpPr/>
          <p:nvPr/>
        </p:nvSpPr>
        <p:spPr>
          <a:xfrm rot="1862859">
            <a:off x="8229600" y="3135086"/>
            <a:ext cx="2238103" cy="2055223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  <a:latin typeface="Bradley Hand ITC" panose="03070402050302030203" pitchFamily="66" charset="0"/>
              </a:rPr>
              <a:t>KDAJ?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  <a:latin typeface="Bradley Hand ITC" panose="03070402050302030203" pitchFamily="66" charset="0"/>
              </a:rPr>
              <a:t>V PETEK OB 8.00</a:t>
            </a:r>
          </a:p>
        </p:txBody>
      </p:sp>
    </p:spTree>
    <p:extLst>
      <p:ext uri="{BB962C8B-B14F-4D97-AF65-F5344CB8AC3E}">
        <p14:creationId xmlns:p14="http://schemas.microsoft.com/office/powerpoint/2010/main" val="215457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URA - </a:t>
            </a:r>
            <a:r>
              <a:rPr lang="en-GB" dirty="0" err="1"/>
              <a:t>sreda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7017" y="1663337"/>
            <a:ext cx="10702834" cy="4824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b="1" dirty="0"/>
              <a:t>PONOVIMO – MY FAMILY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u="sng" dirty="0">
                <a:solidFill>
                  <a:srgbClr val="FF0000"/>
                </a:solidFill>
              </a:rPr>
              <a:t>KO KONČAŠ, POSLIKAJ IN MI POŠLJI NA MAIL (</a:t>
            </a:r>
            <a:r>
              <a:rPr lang="en-GB" sz="2400" b="1" u="sng" dirty="0" err="1">
                <a:solidFill>
                  <a:srgbClr val="FF0000"/>
                </a:solidFill>
              </a:rPr>
              <a:t>glej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navodila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na</a:t>
            </a:r>
            <a:r>
              <a:rPr lang="en-GB" sz="2400" b="1" u="sng" dirty="0">
                <a:solidFill>
                  <a:srgbClr val="FF0000"/>
                </a:solidFill>
              </a:rPr>
              <a:t> 3. </a:t>
            </a:r>
            <a:r>
              <a:rPr lang="en-GB" sz="2400" b="1" u="sng" dirty="0" err="1">
                <a:solidFill>
                  <a:srgbClr val="FF0000"/>
                </a:solidFill>
              </a:rPr>
              <a:t>diapozitivu</a:t>
            </a:r>
            <a:r>
              <a:rPr lang="en-GB" sz="2400" b="1" u="sng" dirty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59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855853" y="623719"/>
            <a:ext cx="6757852" cy="5738949"/>
          </a:xfrm>
          <a:prstGeom prst="rect">
            <a:avLst/>
          </a:prstGeom>
          <a:solidFill>
            <a:srgbClr val="FFFFFF"/>
          </a:solidFill>
          <a:ln w="38100">
            <a:solidFill>
              <a:srgbClr val="FC30FF"/>
            </a:solidFill>
            <a:miter lim="800000"/>
            <a:headEnd/>
            <a:tailEnd/>
          </a:ln>
          <a:effectLst>
            <a:outerShdw dist="28398" dir="3806097" algn="ctr" rotWithShape="0">
              <a:srgbClr val="7F00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3" name="WordArt 31"/>
          <p:cNvSpPr>
            <a:spLocks noChangeArrowheads="1" noChangeShapeType="1" noTextEdit="1"/>
          </p:cNvSpPr>
          <p:nvPr/>
        </p:nvSpPr>
        <p:spPr bwMode="auto">
          <a:xfrm rot="1930952">
            <a:off x="8081553" y="1140823"/>
            <a:ext cx="2913653" cy="67969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952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FD98FF"/>
                </a:solidFill>
                <a:effectLst/>
                <a:latin typeface="Ravie" panose="04040805050809020602" pitchFamily="82" charset="0"/>
              </a:rPr>
              <a:t>The Family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244782" y="1076224"/>
            <a:ext cx="6092825" cy="4833938"/>
            <a:chOff x="2061" y="6511"/>
            <a:chExt cx="8100" cy="6606"/>
          </a:xfrm>
        </p:grpSpPr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" y="6511"/>
              <a:ext cx="2625" cy="1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6511"/>
              <a:ext cx="2640" cy="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" y="9030"/>
              <a:ext cx="1290" cy="1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" y="9210"/>
              <a:ext cx="2415" cy="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1" y="9210"/>
              <a:ext cx="945" cy="1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11370"/>
              <a:ext cx="2370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1" y="11190"/>
              <a:ext cx="1320" cy="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23"/>
            <p:cNvSpPr>
              <a:spLocks noChangeArrowheads="1"/>
            </p:cNvSpPr>
            <p:nvPr/>
          </p:nvSpPr>
          <p:spPr bwMode="auto">
            <a:xfrm>
              <a:off x="2421" y="7951"/>
              <a:ext cx="2520" cy="406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5F0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Mrs. And Mr Stuart</a:t>
              </a:r>
              <a:endParaRPr kumimoji="0" lang="pt-P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6561" y="7771"/>
              <a:ext cx="2700" cy="406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5F0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Mr. and Mrs. MacMilan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2601" y="10470"/>
              <a:ext cx="1800" cy="406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5F0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Charles</a:t>
              </a:r>
              <a:endParaRPr kumimoji="0" lang="pt-P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5121" y="10470"/>
              <a:ext cx="1440" cy="406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5F0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Laura</a:t>
              </a:r>
              <a:endParaRPr kumimoji="0" lang="pt-P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6741" y="10470"/>
              <a:ext cx="1440" cy="406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5F0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Paul</a:t>
              </a:r>
              <a:endParaRPr kumimoji="0" lang="pt-P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8721" y="10470"/>
              <a:ext cx="1440" cy="406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5F0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Lynn</a:t>
              </a:r>
              <a:endParaRPr kumimoji="0" lang="pt-P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3501" y="12630"/>
              <a:ext cx="1440" cy="406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5F0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Tom</a:t>
              </a:r>
              <a:endParaRPr kumimoji="0" lang="pt-P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121" y="12630"/>
              <a:ext cx="1440" cy="48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5F0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Maggie</a:t>
              </a:r>
              <a:endParaRPr kumimoji="0" lang="pt-P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8721" y="12577"/>
              <a:ext cx="1440" cy="406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5F0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Tim</a:t>
              </a:r>
              <a:endParaRPr kumimoji="0" lang="pt-P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501" y="8491"/>
              <a:ext cx="0" cy="540"/>
            </a:xfrm>
            <a:prstGeom prst="line">
              <a:avLst/>
            </a:prstGeom>
            <a:noFill/>
            <a:ln w="31750">
              <a:solidFill>
                <a:srgbClr val="C500C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6381" y="8310"/>
              <a:ext cx="540" cy="720"/>
            </a:xfrm>
            <a:prstGeom prst="line">
              <a:avLst/>
            </a:prstGeom>
            <a:noFill/>
            <a:ln w="31750">
              <a:solidFill>
                <a:srgbClr val="C500C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7101" y="8310"/>
              <a:ext cx="360" cy="900"/>
            </a:xfrm>
            <a:prstGeom prst="line">
              <a:avLst/>
            </a:prstGeom>
            <a:noFill/>
            <a:ln w="31750">
              <a:solidFill>
                <a:srgbClr val="C500C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7821" y="9931"/>
              <a:ext cx="1260" cy="0"/>
            </a:xfrm>
            <a:prstGeom prst="line">
              <a:avLst/>
            </a:prstGeom>
            <a:noFill/>
            <a:ln w="31750">
              <a:solidFill>
                <a:srgbClr val="C500C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041" y="9931"/>
              <a:ext cx="1260" cy="0"/>
            </a:xfrm>
            <a:prstGeom prst="line">
              <a:avLst/>
            </a:prstGeom>
            <a:noFill/>
            <a:ln w="31750">
              <a:solidFill>
                <a:srgbClr val="C500C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4761" y="10111"/>
              <a:ext cx="540" cy="1260"/>
            </a:xfrm>
            <a:prstGeom prst="line">
              <a:avLst/>
            </a:prstGeom>
            <a:noFill/>
            <a:ln w="31750">
              <a:solidFill>
                <a:srgbClr val="FC3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4221" y="10111"/>
              <a:ext cx="540" cy="1260"/>
            </a:xfrm>
            <a:prstGeom prst="line">
              <a:avLst/>
            </a:prstGeom>
            <a:noFill/>
            <a:ln w="31750">
              <a:solidFill>
                <a:srgbClr val="C500C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8361" y="9931"/>
              <a:ext cx="540" cy="1440"/>
            </a:xfrm>
            <a:prstGeom prst="line">
              <a:avLst/>
            </a:prstGeom>
            <a:noFill/>
            <a:ln w="31750">
              <a:solidFill>
                <a:srgbClr val="C500C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24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3143" y="642594"/>
            <a:ext cx="10472057" cy="1371600"/>
          </a:xfrm>
        </p:spPr>
        <p:txBody>
          <a:bodyPr>
            <a:normAutofit fontScale="90000"/>
          </a:bodyPr>
          <a:lstStyle/>
          <a:p>
            <a:r>
              <a:rPr lang="en-GB" sz="4800" b="1" dirty="0" err="1"/>
              <a:t>Oglej</a:t>
            </a:r>
            <a:r>
              <a:rPr lang="en-GB" sz="4800" b="1" dirty="0"/>
              <a:t> </a:t>
            </a:r>
            <a:r>
              <a:rPr lang="en-GB" sz="4800" b="1" dirty="0" err="1"/>
              <a:t>si</a:t>
            </a:r>
            <a:r>
              <a:rPr lang="en-GB" sz="4800" b="1" dirty="0"/>
              <a:t> </a:t>
            </a:r>
            <a:r>
              <a:rPr lang="en-GB" sz="4800" b="1" dirty="0" err="1"/>
              <a:t>družinsko</a:t>
            </a:r>
            <a:r>
              <a:rPr lang="en-GB" sz="4800" b="1" dirty="0"/>
              <a:t> </a:t>
            </a:r>
            <a:r>
              <a:rPr lang="en-GB" sz="4800" b="1" dirty="0" err="1"/>
              <a:t>drevo</a:t>
            </a:r>
            <a:r>
              <a:rPr lang="en-GB" sz="4800" b="1" dirty="0"/>
              <a:t> in </a:t>
            </a:r>
            <a:r>
              <a:rPr lang="en-GB" sz="4800" b="1" dirty="0" err="1"/>
              <a:t>dopolni</a:t>
            </a:r>
            <a:r>
              <a:rPr lang="en-GB" sz="4800" b="1" dirty="0"/>
              <a:t> </a:t>
            </a:r>
            <a:r>
              <a:rPr lang="en-GB" sz="4800" b="1" dirty="0" err="1"/>
              <a:t>povedi</a:t>
            </a:r>
            <a:r>
              <a:rPr lang="en-GB" sz="4800" b="1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3143" y="1933304"/>
            <a:ext cx="11033760" cy="445008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  <a:tab pos="600075" algn="l"/>
              </a:tabLst>
            </a:pP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Laura is Maggie’s ………………….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Mr. Macmillan is Maggie’s ……………….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Paul is Tim’s ……………………….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Charles and Laura are Tom’s ………………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Maggie is Charles …………………….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 is Lynn’s ……………………………….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Paul is Maggie’s …………………………..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Maggie is Tim’s ……………………………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Maggie is Mrs. Stuart ………………………..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  <a:tab pos="600075" algn="l"/>
              </a:tabLst>
            </a:pP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Tom, Maggie and Tim are Mrs. Macmillan’s …………………..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blak 3"/>
          <p:cNvSpPr/>
          <p:nvPr/>
        </p:nvSpPr>
        <p:spPr>
          <a:xfrm rot="2231618">
            <a:off x="7532914" y="3082834"/>
            <a:ext cx="3518263" cy="242098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7030A0"/>
                </a:solidFill>
                <a:latin typeface="Ink Free" panose="03080402000500000000" pitchFamily="66" charset="0"/>
              </a:rPr>
              <a:t>Stavke</a:t>
            </a:r>
            <a:r>
              <a:rPr lang="en-GB" sz="2400" b="1" dirty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Ink Free" panose="03080402000500000000" pitchFamily="66" charset="0"/>
              </a:rPr>
              <a:t>si</a:t>
            </a:r>
            <a:r>
              <a:rPr lang="en-GB" sz="2400" b="1" dirty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Ink Free" panose="03080402000500000000" pitchFamily="66" charset="0"/>
              </a:rPr>
              <a:t>prepiši</a:t>
            </a:r>
            <a:r>
              <a:rPr lang="en-GB" sz="2400" b="1" dirty="0">
                <a:solidFill>
                  <a:srgbClr val="7030A0"/>
                </a:solidFill>
                <a:latin typeface="Ink Free" panose="03080402000500000000" pitchFamily="66" charset="0"/>
              </a:rPr>
              <a:t> v </a:t>
            </a:r>
            <a:r>
              <a:rPr lang="en-GB" sz="2400" b="1" dirty="0" err="1">
                <a:solidFill>
                  <a:srgbClr val="7030A0"/>
                </a:solidFill>
                <a:latin typeface="Ink Free" panose="03080402000500000000" pitchFamily="66" charset="0"/>
              </a:rPr>
              <a:t>zvezek</a:t>
            </a:r>
            <a:r>
              <a:rPr lang="en-GB" sz="2400" b="1" dirty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</a:t>
            </a:r>
            <a:endParaRPr lang="en-GB" sz="24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Dopolni</a:t>
            </a:r>
            <a:r>
              <a:rPr lang="en-GB" dirty="0"/>
              <a:t> </a:t>
            </a:r>
            <a:r>
              <a:rPr lang="en-GB" dirty="0" err="1"/>
              <a:t>povedi</a:t>
            </a:r>
            <a:r>
              <a:rPr lang="en-GB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137" y="1825624"/>
            <a:ext cx="10909663" cy="4914809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  <a:tab pos="600075" algn="l"/>
              </a:tabLst>
            </a:pPr>
            <a:r>
              <a:rPr lang="en-GB" altLang="en-US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457200" algn="l"/>
                <a:tab pos="600075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father’s mother is my ……………………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457200" algn="l"/>
                <a:tab pos="600075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aunt’s son is my ……………………………….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457200" algn="l"/>
                <a:tab pos="600075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mother’s daughter is my ………………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457200" algn="l"/>
                <a:tab pos="600075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mother’s parents are my ………………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457200" algn="l"/>
                <a:tab pos="600075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father’s brother is my ………………….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457200" algn="l"/>
                <a:tab pos="600075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uncle’s wife is my ……………………………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457200" algn="l"/>
                <a:tab pos="600075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father’s son is my …………………………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457200" algn="l"/>
                <a:tab pos="600075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is his grandparents’ ………………….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60000"/>
              </a:lnSpc>
              <a:buNone/>
            </a:pP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12" y="2233192"/>
            <a:ext cx="3420152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Rešitve</a:t>
            </a:r>
            <a:r>
              <a:rPr lang="en-GB" dirty="0"/>
              <a:t> – 1. </a:t>
            </a:r>
            <a:r>
              <a:rPr lang="en-GB" dirty="0" err="1"/>
              <a:t>ura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844834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mother / mum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grandfather / grandpa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father / dad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daughter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uncle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cousin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granddaughter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grandchildren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grandma /grandmother</a:t>
            </a:r>
          </a:p>
          <a:p>
            <a:pPr marL="342900" indent="-342900"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cousin</a:t>
            </a:r>
          </a:p>
          <a:p>
            <a:pPr marL="342900" indent="-342900">
              <a:buAutoNum type="alphaL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siste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grandparents</a:t>
            </a:r>
          </a:p>
          <a:p>
            <a:pPr marL="342900" indent="-342900"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uncle</a:t>
            </a:r>
          </a:p>
          <a:p>
            <a:pPr marL="342900" indent="-342900"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aunt</a:t>
            </a:r>
          </a:p>
          <a:p>
            <a:pPr marL="342900" indent="-342900"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</a:p>
          <a:p>
            <a:pPr marL="342900" indent="-342900"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grandson</a:t>
            </a:r>
          </a:p>
        </p:txBody>
      </p:sp>
    </p:spTree>
    <p:extLst>
      <p:ext uri="{BB962C8B-B14F-4D97-AF65-F5344CB8AC3E}">
        <p14:creationId xmlns:p14="http://schemas.microsoft.com/office/powerpoint/2010/main" val="2090115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1651</TotalTime>
  <Words>536</Words>
  <Application>Microsoft Office PowerPoint</Application>
  <PresentationFormat>Širokozaslonsko</PresentationFormat>
  <Paragraphs>116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3" baseType="lpstr">
      <vt:lpstr>Arial</vt:lpstr>
      <vt:lpstr>Bradley Hand ITC</vt:lpstr>
      <vt:lpstr>Calibri</vt:lpstr>
      <vt:lpstr>Century Gothic</vt:lpstr>
      <vt:lpstr>Comic Sans MS</vt:lpstr>
      <vt:lpstr>Garamond</vt:lpstr>
      <vt:lpstr>Georgia Pro Semibold</vt:lpstr>
      <vt:lpstr>Ink Free</vt:lpstr>
      <vt:lpstr>Ravie</vt:lpstr>
      <vt:lpstr>Times New Roman</vt:lpstr>
      <vt:lpstr>Wingdings</vt:lpstr>
      <vt:lpstr>Milo</vt:lpstr>
      <vt:lpstr>angleščina 5. razred 5. Teden</vt:lpstr>
      <vt:lpstr>POMEMBNE INFORMACIJE </vt:lpstr>
      <vt:lpstr>Pošiljanje gradiv preko e-pošte: </vt:lpstr>
      <vt:lpstr>NOVO!!</vt:lpstr>
      <vt:lpstr>1. URA - sreda</vt:lpstr>
      <vt:lpstr>PowerPointova predstavitev</vt:lpstr>
      <vt:lpstr>Oglej si družinsko drevo in dopolni povedi.</vt:lpstr>
      <vt:lpstr>Dopolni povedi.</vt:lpstr>
      <vt:lpstr>Rešitve – 1. ura</vt:lpstr>
      <vt:lpstr>2. URA – četrtek (5. A), petek (5. B)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angleščina 8. razred 4. Teden</dc:title>
  <dc:creator>Lane</dc:creator>
  <cp:lastModifiedBy>Ingrid Janezic</cp:lastModifiedBy>
  <cp:revision>28</cp:revision>
  <dcterms:created xsi:type="dcterms:W3CDTF">2020-04-01T12:42:12Z</dcterms:created>
  <dcterms:modified xsi:type="dcterms:W3CDTF">2020-04-15T06:59:19Z</dcterms:modified>
</cp:coreProperties>
</file>