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2" r:id="rId3"/>
    <p:sldId id="264" r:id="rId4"/>
    <p:sldId id="265" r:id="rId5"/>
    <p:sldId id="266" r:id="rId6"/>
    <p:sldId id="268" r:id="rId7"/>
    <p:sldId id="269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357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376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107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876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872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113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297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75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378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996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818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05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122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376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59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09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28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B 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teden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5. – 8. 5. 2020</a:t>
            </a: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B19B2C-F726-4D87-A01C-71D912FB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2560"/>
            <a:ext cx="10820400" cy="49994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 Draga učenka,</a:t>
            </a:r>
          </a:p>
          <a:p>
            <a:pPr marL="0" indent="0">
              <a:buNone/>
            </a:pPr>
            <a:endParaRPr lang="sl-SI" dirty="0">
              <a:solidFill>
                <a:srgbClr val="00B0F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dirty="0">
                <a:solidFill>
                  <a:srgbClr val="00B0F0"/>
                </a:solidFill>
              </a:rPr>
              <a:t> v tem tednu boš imela samostojno delo v ponedeljek, v petek pa bova imeli pouk prek Zooma.</a:t>
            </a:r>
          </a:p>
          <a:p>
            <a:pPr marL="0" indent="0">
              <a:buNone/>
            </a:pPr>
            <a:endParaRPr lang="sl-SI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V zvezek prepiši razlago o vrstah, rabi in sklanjanju nedoločnih in nikalnih členov v nemščini, ki je na naslednjih diapozitivih.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l-SI" dirty="0">
                <a:solidFill>
                  <a:srgbClr val="00B0F0"/>
                </a:solidFill>
              </a:rPr>
              <a:t>V PADLET-u </a:t>
            </a: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 </a:t>
            </a:r>
            <a:r>
              <a:rPr lang="sl-SI" dirty="0">
                <a:solidFill>
                  <a:srgbClr val="00B0F0"/>
                </a:solidFill>
              </a:rPr>
              <a:t>boš našla nekaj zanimivih vaj za utrjevanje nedoločnega in nikalnega člena. Preden pričneš z reševanjem naloge, dobro preberi navodila. Pod vsako nalogo napiši komentar, kako ti je šlo pri reševanju.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sl-SI" dirty="0">
                <a:solidFill>
                  <a:srgbClr val="00B0F0"/>
                </a:solidFill>
              </a:rPr>
              <a:t>Če si naletela na težave, mi piši na moj elektronski naslov </a:t>
            </a:r>
            <a:r>
              <a:rPr lang="sl-SI" dirty="0">
                <a:solidFill>
                  <a:srgbClr val="FF0000"/>
                </a:solidFill>
              </a:rPr>
              <a:t>aleksandra.zupancic@os-mk.si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Pri delu ti želim veliko uspeha in vztrajnosti,</a:t>
            </a: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                                                              Aleksandra Zupančič</a:t>
            </a:r>
          </a:p>
          <a:p>
            <a:pPr marL="0" indent="0">
              <a:lnSpc>
                <a:spcPct val="170000"/>
              </a:lnSpc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5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38997F-32B6-4205-8373-175C0BD6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237"/>
          </a:xfrm>
        </p:spPr>
        <p:txBody>
          <a:bodyPr/>
          <a:lstStyle/>
          <a:p>
            <a:pPr algn="ctr"/>
            <a:r>
              <a:rPr lang="sl-SI" dirty="0" err="1">
                <a:solidFill>
                  <a:srgbClr val="FF0000"/>
                </a:solidFill>
              </a:rPr>
              <a:t>Ein</a:t>
            </a:r>
            <a:r>
              <a:rPr lang="sl-SI" dirty="0">
                <a:solidFill>
                  <a:srgbClr val="FF0000"/>
                </a:solidFill>
              </a:rPr>
              <a:t>, </a:t>
            </a:r>
            <a:r>
              <a:rPr lang="sl-SI" dirty="0" err="1">
                <a:solidFill>
                  <a:srgbClr val="FF0000"/>
                </a:solidFill>
              </a:rPr>
              <a:t>eine</a:t>
            </a:r>
            <a:r>
              <a:rPr lang="sl-SI" dirty="0">
                <a:solidFill>
                  <a:srgbClr val="FF0000"/>
                </a:solidFill>
              </a:rPr>
              <a:t>, </a:t>
            </a:r>
            <a:r>
              <a:rPr lang="sl-SI" dirty="0" err="1">
                <a:solidFill>
                  <a:srgbClr val="FF0000"/>
                </a:solidFill>
              </a:rPr>
              <a:t>ein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0CD5A7-49FC-4152-A918-EE5EF8AC4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60629"/>
            <a:ext cx="9558619" cy="5477522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 nemščini razlikujemo 3 vrste členov:</a:t>
            </a:r>
          </a:p>
          <a:p>
            <a:r>
              <a:rPr lang="sl-SI" dirty="0">
                <a:solidFill>
                  <a:srgbClr val="00B050"/>
                </a:solidFill>
              </a:rPr>
              <a:t>nedoločni člen – </a:t>
            </a:r>
            <a:r>
              <a:rPr lang="sl-SI" dirty="0" err="1">
                <a:solidFill>
                  <a:srgbClr val="00B050"/>
                </a:solidFill>
              </a:rPr>
              <a:t>ein</a:t>
            </a:r>
            <a:r>
              <a:rPr lang="sl-SI" dirty="0">
                <a:solidFill>
                  <a:srgbClr val="00B050"/>
                </a:solidFill>
              </a:rPr>
              <a:t>, </a:t>
            </a:r>
            <a:r>
              <a:rPr lang="sl-SI" dirty="0" err="1">
                <a:solidFill>
                  <a:srgbClr val="00B050"/>
                </a:solidFill>
              </a:rPr>
              <a:t>eine</a:t>
            </a:r>
            <a:r>
              <a:rPr lang="sl-SI" dirty="0">
                <a:solidFill>
                  <a:srgbClr val="00B050"/>
                </a:solidFill>
              </a:rPr>
              <a:t>, </a:t>
            </a:r>
            <a:r>
              <a:rPr lang="sl-SI" dirty="0" err="1">
                <a:solidFill>
                  <a:srgbClr val="00B050"/>
                </a:solidFill>
              </a:rPr>
              <a:t>ein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sl-SI" dirty="0">
                <a:solidFill>
                  <a:srgbClr val="00B050"/>
                </a:solidFill>
              </a:rPr>
              <a:t>določni člen – der, die, </a:t>
            </a:r>
            <a:r>
              <a:rPr lang="sl-SI" dirty="0" err="1">
                <a:solidFill>
                  <a:srgbClr val="00B050"/>
                </a:solidFill>
              </a:rPr>
              <a:t>das</a:t>
            </a:r>
            <a:endParaRPr lang="sl-SI" dirty="0">
              <a:solidFill>
                <a:srgbClr val="00B050"/>
              </a:solidFill>
            </a:endParaRPr>
          </a:p>
          <a:p>
            <a:r>
              <a:rPr lang="sl-SI" dirty="0">
                <a:solidFill>
                  <a:srgbClr val="00B050"/>
                </a:solidFill>
              </a:rPr>
              <a:t>nikalni člen – kein, keine, kein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Nedoločni člen uporabljamo, ko neko stvar ali osebo </a:t>
            </a:r>
            <a:r>
              <a:rPr lang="sl-SI" dirty="0">
                <a:solidFill>
                  <a:srgbClr val="FF0000"/>
                </a:solidFill>
              </a:rPr>
              <a:t>prvič omenimo</a:t>
            </a:r>
            <a:r>
              <a:rPr lang="sl-SI" dirty="0">
                <a:solidFill>
                  <a:srgbClr val="002060"/>
                </a:solidFill>
              </a:rPr>
              <a:t>, določni člen  pa, ko smo stvar ali osebo že</a:t>
            </a:r>
            <a:r>
              <a:rPr lang="sl-SI" dirty="0">
                <a:solidFill>
                  <a:srgbClr val="FF0000"/>
                </a:solidFill>
              </a:rPr>
              <a:t> omenili</a:t>
            </a:r>
            <a:r>
              <a:rPr lang="sl-SI" dirty="0">
                <a:solidFill>
                  <a:srgbClr val="002060"/>
                </a:solidFill>
              </a:rPr>
              <a:t>, nikalni člen pa uporabljamo, ko želimo </a:t>
            </a:r>
            <a:r>
              <a:rPr lang="sl-SI" dirty="0">
                <a:solidFill>
                  <a:srgbClr val="FF0000"/>
                </a:solidFill>
              </a:rPr>
              <a:t>zanikati samostalnik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POMNI! Nedoločni člen uporabljamo samo v ednini!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Primer: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Georg ima prijateljico. - Georg </a:t>
            </a:r>
            <a:r>
              <a:rPr lang="sl-SI" dirty="0" err="1">
                <a:solidFill>
                  <a:srgbClr val="002060"/>
                </a:solidFill>
              </a:rPr>
              <a:t>hat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eine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Freundin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Prijateljica je prijazna. – </a:t>
            </a:r>
            <a:r>
              <a:rPr lang="sl-SI" dirty="0">
                <a:solidFill>
                  <a:srgbClr val="FF0000"/>
                </a:solidFill>
              </a:rPr>
              <a:t>Die </a:t>
            </a:r>
            <a:r>
              <a:rPr lang="sl-SI" dirty="0" err="1">
                <a:solidFill>
                  <a:srgbClr val="002060"/>
                </a:solidFill>
              </a:rPr>
              <a:t>Freundin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freundlich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Peter nima prijateljice. – Peter </a:t>
            </a:r>
            <a:r>
              <a:rPr lang="sl-SI" dirty="0" err="1">
                <a:solidFill>
                  <a:srgbClr val="002060"/>
                </a:solidFill>
              </a:rPr>
              <a:t>hat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keine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Freundin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751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781104-F3A2-438E-A127-573EF051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3992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Nedoločni člen v 1. in 4. sklonu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59192D-1A4B-4025-A2C2-DDD49F1A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161"/>
            <a:ext cx="9327800" cy="5140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V nemščini so štirje skloni, a tokrat se bomo ukvarjali s 1. in 4 sklonom.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A) Nedoločni člen v 1. sklonu – </a:t>
            </a:r>
            <a:r>
              <a:rPr lang="sl-SI" sz="2000" dirty="0" err="1">
                <a:solidFill>
                  <a:srgbClr val="FF0000"/>
                </a:solidFill>
              </a:rPr>
              <a:t>Wer</a:t>
            </a:r>
            <a:r>
              <a:rPr lang="sl-SI" sz="2000" dirty="0">
                <a:solidFill>
                  <a:srgbClr val="FF0000"/>
                </a:solidFill>
              </a:rPr>
              <a:t> oder </a:t>
            </a:r>
            <a:r>
              <a:rPr lang="sl-SI" sz="2000" dirty="0" err="1">
                <a:solidFill>
                  <a:srgbClr val="FF0000"/>
                </a:solidFill>
              </a:rPr>
              <a:t>was</a:t>
            </a:r>
            <a:r>
              <a:rPr lang="sl-SI" sz="2000" dirty="0">
                <a:solidFill>
                  <a:srgbClr val="FF0000"/>
                </a:solidFill>
              </a:rPr>
              <a:t>? Kdo ali kaj?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      </a:t>
            </a:r>
            <a:r>
              <a:rPr lang="sl-SI" sz="2000" dirty="0" err="1">
                <a:solidFill>
                  <a:srgbClr val="002060"/>
                </a:solidFill>
              </a:rPr>
              <a:t>Das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2060"/>
                </a:solidFill>
              </a:rPr>
              <a:t>ist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B0F0"/>
                </a:solidFill>
              </a:rPr>
              <a:t>ein</a:t>
            </a:r>
            <a:r>
              <a:rPr lang="sl-SI" sz="2000" dirty="0">
                <a:solidFill>
                  <a:srgbClr val="00B0F0"/>
                </a:solidFill>
              </a:rPr>
              <a:t> </a:t>
            </a:r>
            <a:r>
              <a:rPr lang="sl-SI" sz="2000" dirty="0" err="1">
                <a:solidFill>
                  <a:srgbClr val="00B0F0"/>
                </a:solidFill>
              </a:rPr>
              <a:t>Bleistift</a:t>
            </a:r>
            <a:r>
              <a:rPr lang="sl-SI" sz="2000" dirty="0">
                <a:solidFill>
                  <a:srgbClr val="00B0F0"/>
                </a:solidFill>
              </a:rPr>
              <a:t>.  </a:t>
            </a:r>
            <a:r>
              <a:rPr lang="sl-SI" sz="2000" dirty="0">
                <a:solidFill>
                  <a:srgbClr val="002060"/>
                </a:solidFill>
              </a:rPr>
              <a:t>- </a:t>
            </a:r>
            <a:r>
              <a:rPr lang="sl-SI" sz="2000" dirty="0">
                <a:solidFill>
                  <a:srgbClr val="00B0F0"/>
                </a:solidFill>
              </a:rPr>
              <a:t>moški spol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      </a:t>
            </a:r>
            <a:r>
              <a:rPr lang="sl-SI" sz="2000" dirty="0" err="1">
                <a:solidFill>
                  <a:srgbClr val="002060"/>
                </a:solidFill>
              </a:rPr>
              <a:t>Das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2060"/>
                </a:solidFill>
              </a:rPr>
              <a:t>ist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FF0000"/>
                </a:solidFill>
              </a:rPr>
              <a:t>eine</a:t>
            </a:r>
            <a:r>
              <a:rPr lang="sl-SI" sz="2000" dirty="0">
                <a:solidFill>
                  <a:srgbClr val="FF0000"/>
                </a:solidFill>
              </a:rPr>
              <a:t> </a:t>
            </a:r>
            <a:r>
              <a:rPr lang="sl-SI" sz="2000" dirty="0" err="1">
                <a:solidFill>
                  <a:srgbClr val="FF0000"/>
                </a:solidFill>
              </a:rPr>
              <a:t>Schere</a:t>
            </a:r>
            <a:r>
              <a:rPr lang="sl-SI" sz="2000" dirty="0">
                <a:solidFill>
                  <a:srgbClr val="FF0000"/>
                </a:solidFill>
              </a:rPr>
              <a:t>. </a:t>
            </a:r>
            <a:r>
              <a:rPr lang="sl-SI" sz="2000" dirty="0">
                <a:solidFill>
                  <a:srgbClr val="002060"/>
                </a:solidFill>
              </a:rPr>
              <a:t>- </a:t>
            </a:r>
            <a:r>
              <a:rPr lang="sl-SI" sz="2000" dirty="0">
                <a:solidFill>
                  <a:srgbClr val="FF0000"/>
                </a:solidFill>
              </a:rPr>
              <a:t>ženski spol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2060"/>
                </a:solidFill>
              </a:rPr>
              <a:t>      </a:t>
            </a:r>
            <a:r>
              <a:rPr lang="sl-SI" sz="2000" dirty="0" err="1">
                <a:solidFill>
                  <a:srgbClr val="002060"/>
                </a:solidFill>
              </a:rPr>
              <a:t>Das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2060"/>
                </a:solidFill>
              </a:rPr>
              <a:t>ist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B050"/>
                </a:solidFill>
              </a:rPr>
              <a:t>ein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dirty="0" err="1">
                <a:solidFill>
                  <a:srgbClr val="00B050"/>
                </a:solidFill>
              </a:rPr>
              <a:t>Buch</a:t>
            </a:r>
            <a:r>
              <a:rPr lang="sl-SI" sz="2000" dirty="0">
                <a:solidFill>
                  <a:srgbClr val="002060"/>
                </a:solidFill>
              </a:rPr>
              <a:t>. – </a:t>
            </a:r>
            <a:r>
              <a:rPr lang="sl-SI" sz="2000" dirty="0">
                <a:solidFill>
                  <a:srgbClr val="00B050"/>
                </a:solidFill>
              </a:rPr>
              <a:t>srednji spol</a:t>
            </a:r>
          </a:p>
          <a:p>
            <a:pPr marL="0" indent="0">
              <a:buNone/>
            </a:pP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B) Nedoločni člen v 4. sklonu – </a:t>
            </a:r>
            <a:r>
              <a:rPr lang="sl-SI" sz="2000" dirty="0" err="1">
                <a:solidFill>
                  <a:srgbClr val="FF0000"/>
                </a:solidFill>
              </a:rPr>
              <a:t>Wen</a:t>
            </a:r>
            <a:r>
              <a:rPr lang="sl-SI" sz="2000" dirty="0">
                <a:solidFill>
                  <a:srgbClr val="FF0000"/>
                </a:solidFill>
              </a:rPr>
              <a:t> oder </a:t>
            </a:r>
            <a:r>
              <a:rPr lang="sl-SI" sz="2000" dirty="0" err="1">
                <a:solidFill>
                  <a:srgbClr val="FF0000"/>
                </a:solidFill>
              </a:rPr>
              <a:t>was</a:t>
            </a:r>
            <a:r>
              <a:rPr lang="sl-SI" sz="2000" dirty="0">
                <a:solidFill>
                  <a:srgbClr val="FF0000"/>
                </a:solidFill>
              </a:rPr>
              <a:t>? Koga ali kaj?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    </a:t>
            </a:r>
            <a:r>
              <a:rPr lang="sl-SI" sz="2000" dirty="0">
                <a:solidFill>
                  <a:srgbClr val="002060"/>
                </a:solidFill>
              </a:rPr>
              <a:t>Peter </a:t>
            </a:r>
            <a:r>
              <a:rPr lang="sl-SI" sz="2000" dirty="0" err="1">
                <a:solidFill>
                  <a:srgbClr val="002060"/>
                </a:solidFill>
              </a:rPr>
              <a:t>findet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B0F0"/>
                </a:solidFill>
              </a:rPr>
              <a:t>einen</a:t>
            </a:r>
            <a:r>
              <a:rPr lang="sl-SI" sz="2000" dirty="0">
                <a:solidFill>
                  <a:srgbClr val="00B0F0"/>
                </a:solidFill>
              </a:rPr>
              <a:t> Marker.           moški spol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    </a:t>
            </a:r>
            <a:r>
              <a:rPr lang="sl-SI" sz="2000" dirty="0">
                <a:solidFill>
                  <a:srgbClr val="002060"/>
                </a:solidFill>
              </a:rPr>
              <a:t>Monika </a:t>
            </a:r>
            <a:r>
              <a:rPr lang="sl-SI" sz="2000" dirty="0" err="1">
                <a:solidFill>
                  <a:srgbClr val="002060"/>
                </a:solidFill>
              </a:rPr>
              <a:t>findet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FF0000"/>
                </a:solidFill>
              </a:rPr>
              <a:t>eine</a:t>
            </a:r>
            <a:r>
              <a:rPr lang="sl-SI" sz="2000" dirty="0">
                <a:solidFill>
                  <a:srgbClr val="FF0000"/>
                </a:solidFill>
              </a:rPr>
              <a:t> </a:t>
            </a:r>
            <a:r>
              <a:rPr lang="sl-SI" sz="2000" dirty="0" err="1">
                <a:solidFill>
                  <a:srgbClr val="FF0000"/>
                </a:solidFill>
              </a:rPr>
              <a:t>Schultasche</a:t>
            </a:r>
            <a:r>
              <a:rPr lang="sl-SI" sz="2000" dirty="0">
                <a:solidFill>
                  <a:srgbClr val="FF0000"/>
                </a:solidFill>
              </a:rPr>
              <a:t>.  ženski spol 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    </a:t>
            </a:r>
            <a:r>
              <a:rPr lang="sl-SI" sz="2000" dirty="0">
                <a:solidFill>
                  <a:srgbClr val="002060"/>
                </a:solidFill>
              </a:rPr>
              <a:t>Klaus </a:t>
            </a:r>
            <a:r>
              <a:rPr lang="sl-SI" sz="2000" dirty="0" err="1">
                <a:solidFill>
                  <a:srgbClr val="002060"/>
                </a:solidFill>
              </a:rPr>
              <a:t>hat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  <a:r>
              <a:rPr lang="sl-SI" sz="2000" dirty="0" err="1">
                <a:solidFill>
                  <a:srgbClr val="00B050"/>
                </a:solidFill>
              </a:rPr>
              <a:t>ein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dirty="0" err="1">
                <a:solidFill>
                  <a:srgbClr val="00B050"/>
                </a:solidFill>
              </a:rPr>
              <a:t>Lineal</a:t>
            </a:r>
            <a:r>
              <a:rPr lang="sl-SI" sz="2000" dirty="0">
                <a:solidFill>
                  <a:srgbClr val="00B050"/>
                </a:solidFill>
              </a:rPr>
              <a:t>.                   srednji spol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</a:rPr>
              <a:t>Pomni! V 4. sklonu dobi člen pred samostalnikom moškega spola končnico</a:t>
            </a:r>
            <a:r>
              <a:rPr lang="sl-SI" sz="2000" dirty="0">
                <a:solidFill>
                  <a:srgbClr val="002060"/>
                </a:solidFill>
              </a:rPr>
              <a:t> –en</a:t>
            </a:r>
            <a:r>
              <a:rPr lang="sl-SI" sz="2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B0F0"/>
                </a:solidFill>
              </a:rPr>
              <a:t>Poznati moramo spol samostalnika, da lahko uporabimo ustrezni člen.</a:t>
            </a:r>
          </a:p>
        </p:txBody>
      </p:sp>
    </p:spTree>
    <p:extLst>
      <p:ext uri="{BB962C8B-B14F-4D97-AF65-F5344CB8AC3E}">
        <p14:creationId xmlns:p14="http://schemas.microsoft.com/office/powerpoint/2010/main" val="285462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50B529-CCBC-4136-946C-EB47676E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274534" cy="766439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Razpredelnica – nedoločni člen v 1. in 4. sklonu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8C75807-BDF6-4A46-B3EB-7C71EACD5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79811"/>
              </p:ext>
            </p:extLst>
          </p:nvPr>
        </p:nvGraphicFramePr>
        <p:xfrm>
          <a:off x="807868" y="1473693"/>
          <a:ext cx="8984204" cy="1562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051">
                  <a:extLst>
                    <a:ext uri="{9D8B030D-6E8A-4147-A177-3AD203B41FA5}">
                      <a16:colId xmlns:a16="http://schemas.microsoft.com/office/drawing/2014/main" val="2497506777"/>
                    </a:ext>
                  </a:extLst>
                </a:gridCol>
                <a:gridCol w="2246051">
                  <a:extLst>
                    <a:ext uri="{9D8B030D-6E8A-4147-A177-3AD203B41FA5}">
                      <a16:colId xmlns:a16="http://schemas.microsoft.com/office/drawing/2014/main" val="2834601863"/>
                    </a:ext>
                  </a:extLst>
                </a:gridCol>
                <a:gridCol w="2246051">
                  <a:extLst>
                    <a:ext uri="{9D8B030D-6E8A-4147-A177-3AD203B41FA5}">
                      <a16:colId xmlns:a16="http://schemas.microsoft.com/office/drawing/2014/main" val="3166323685"/>
                    </a:ext>
                  </a:extLst>
                </a:gridCol>
                <a:gridCol w="2246051">
                  <a:extLst>
                    <a:ext uri="{9D8B030D-6E8A-4147-A177-3AD203B41FA5}">
                      <a16:colId xmlns:a16="http://schemas.microsoft.com/office/drawing/2014/main" val="1244046002"/>
                    </a:ext>
                  </a:extLst>
                </a:gridCol>
              </a:tblGrid>
              <a:tr h="520823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rgbClr val="002060"/>
                          </a:solidFill>
                        </a:rPr>
                        <a:t>Moški spol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Ženski spol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rgbClr val="92D050"/>
                          </a:solidFill>
                        </a:rPr>
                        <a:t>Srednji spol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347320"/>
                  </a:ext>
                </a:extLst>
              </a:tr>
              <a:tr h="52082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1. sklon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rgbClr val="002060"/>
                          </a:solidFill>
                        </a:rPr>
                        <a:t>ein</a:t>
                      </a:r>
                      <a:endParaRPr lang="sl-SI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rgbClr val="FF0000"/>
                          </a:solidFill>
                        </a:rPr>
                        <a:t>eine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rgbClr val="92D050"/>
                          </a:solidFill>
                        </a:rPr>
                        <a:t>ein</a:t>
                      </a:r>
                      <a:endParaRPr lang="sl-SI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335533"/>
                  </a:ext>
                </a:extLst>
              </a:tr>
              <a:tr h="52082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4. sklon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!</a:t>
                      </a:r>
                      <a:r>
                        <a:rPr lang="sl-SI" dirty="0" err="1">
                          <a:solidFill>
                            <a:srgbClr val="002060"/>
                          </a:solidFill>
                        </a:rPr>
                        <a:t>einen</a:t>
                      </a:r>
                      <a:endParaRPr lang="sl-SI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rgbClr val="FF0000"/>
                          </a:solidFill>
                        </a:rPr>
                        <a:t>eine</a:t>
                      </a:r>
                      <a:endParaRPr lang="sl-S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rgbClr val="92D050"/>
                          </a:solidFill>
                        </a:rPr>
                        <a:t>ein</a:t>
                      </a:r>
                      <a:endParaRPr lang="sl-SI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67398"/>
                  </a:ext>
                </a:extLst>
              </a:tr>
            </a:tbl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AFE18C6-5659-4B7B-AD2E-13245A47C336}"/>
              </a:ext>
            </a:extLst>
          </p:cNvPr>
          <p:cNvSpPr txBox="1"/>
          <p:nvPr/>
        </p:nvSpPr>
        <p:spPr>
          <a:xfrm>
            <a:off x="932155" y="3429000"/>
            <a:ext cx="8637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Kako vemo, da gre za 1. oziroma 4. sklon?</a:t>
            </a:r>
          </a:p>
          <a:p>
            <a:r>
              <a:rPr lang="sl-SI" dirty="0">
                <a:solidFill>
                  <a:srgbClr val="002060"/>
                </a:solidFill>
              </a:rPr>
              <a:t>Po glagolu ali pa se vprašamo kot v slovenščini.</a:t>
            </a:r>
          </a:p>
          <a:p>
            <a:r>
              <a:rPr lang="sl-SI" dirty="0">
                <a:solidFill>
                  <a:srgbClr val="002060"/>
                </a:solidFill>
              </a:rPr>
              <a:t>Glagol biti (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, </a:t>
            </a:r>
            <a:r>
              <a:rPr lang="sl-SI" dirty="0" err="1">
                <a:solidFill>
                  <a:srgbClr val="002060"/>
                </a:solidFill>
              </a:rPr>
              <a:t>sind</a:t>
            </a:r>
            <a:r>
              <a:rPr lang="sl-SI" dirty="0">
                <a:solidFill>
                  <a:srgbClr val="002060"/>
                </a:solidFill>
              </a:rPr>
              <a:t>…) stoji s 1. sklonom.</a:t>
            </a:r>
          </a:p>
          <a:p>
            <a:r>
              <a:rPr lang="sl-SI" dirty="0">
                <a:solidFill>
                  <a:srgbClr val="002060"/>
                </a:solidFill>
              </a:rPr>
              <a:t>Glagoli kot so haben, </a:t>
            </a:r>
            <a:r>
              <a:rPr lang="sl-SI" dirty="0" err="1">
                <a:solidFill>
                  <a:srgbClr val="002060"/>
                </a:solidFill>
              </a:rPr>
              <a:t>brauchen</a:t>
            </a:r>
            <a:r>
              <a:rPr lang="sl-SI" dirty="0">
                <a:solidFill>
                  <a:srgbClr val="002060"/>
                </a:solidFill>
              </a:rPr>
              <a:t> (potrebovati), </a:t>
            </a:r>
            <a:r>
              <a:rPr lang="sl-SI" dirty="0" err="1">
                <a:solidFill>
                  <a:srgbClr val="002060"/>
                </a:solidFill>
              </a:rPr>
              <a:t>finden</a:t>
            </a:r>
            <a:r>
              <a:rPr lang="sl-SI" dirty="0">
                <a:solidFill>
                  <a:srgbClr val="002060"/>
                </a:solidFill>
              </a:rPr>
              <a:t>, </a:t>
            </a:r>
            <a:r>
              <a:rPr lang="sl-SI" dirty="0" err="1">
                <a:solidFill>
                  <a:srgbClr val="002060"/>
                </a:solidFill>
              </a:rPr>
              <a:t>suchen</a:t>
            </a:r>
            <a:r>
              <a:rPr lang="sl-SI" dirty="0">
                <a:solidFill>
                  <a:srgbClr val="002060"/>
                </a:solidFill>
              </a:rPr>
              <a:t> (iskati) stojijo s 4. sklonom. 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52E99503-F227-4925-9E4F-A2B5B1058DCA}"/>
              </a:ext>
            </a:extLst>
          </p:cNvPr>
          <p:cNvSpPr txBox="1"/>
          <p:nvPr/>
        </p:nvSpPr>
        <p:spPr>
          <a:xfrm>
            <a:off x="1003177" y="5273336"/>
            <a:ext cx="9055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Reši 4. a in b in 6. nalogo v učbeniku na strani 59, na strani 60 pa 6. nalogo. Rešitve napiši v zvezek.</a:t>
            </a:r>
          </a:p>
          <a:p>
            <a:r>
              <a:rPr lang="sl-SI" dirty="0">
                <a:solidFill>
                  <a:srgbClr val="002060"/>
                </a:solidFill>
              </a:rPr>
              <a:t>Nalog ni potrebno pošiljati po e-pošti, ker jih bomo pregledali na Zoom srečanju.</a:t>
            </a:r>
          </a:p>
        </p:txBody>
      </p:sp>
    </p:spTree>
    <p:extLst>
      <p:ext uri="{BB962C8B-B14F-4D97-AF65-F5344CB8AC3E}">
        <p14:creationId xmlns:p14="http://schemas.microsoft.com/office/powerpoint/2010/main" val="256781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FF77D2-3FC4-4C47-B0DD-6B0DDFBB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3790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Kein, keine, kein – nikalni člen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813E167-AAC8-46BF-8773-694609C3A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Nikalni člen je nikalna oblika nedoločnega člena. Za razliko od nikalnega člena, lahko nikalni člen uporabljamo v množino.</a:t>
            </a:r>
          </a:p>
          <a:p>
            <a:r>
              <a:rPr lang="sl-SI" dirty="0">
                <a:solidFill>
                  <a:srgbClr val="002060"/>
                </a:solidFill>
              </a:rPr>
              <a:t>Primeri: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B0F0"/>
                </a:solidFill>
              </a:rPr>
              <a:t>kein Marker</a:t>
            </a:r>
            <a:r>
              <a:rPr lang="sl-SI" dirty="0">
                <a:solidFill>
                  <a:srgbClr val="002060"/>
                </a:solidFill>
              </a:rPr>
              <a:t>.          </a:t>
            </a:r>
            <a:r>
              <a:rPr lang="sl-SI" dirty="0">
                <a:solidFill>
                  <a:srgbClr val="00B0F0"/>
                </a:solidFill>
              </a:rPr>
              <a:t>moški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keine </a:t>
            </a:r>
            <a:r>
              <a:rPr lang="sl-SI" dirty="0" err="1">
                <a:solidFill>
                  <a:srgbClr val="FF0000"/>
                </a:solidFill>
              </a:rPr>
              <a:t>Schere</a:t>
            </a:r>
            <a:r>
              <a:rPr lang="sl-SI" dirty="0">
                <a:solidFill>
                  <a:srgbClr val="002060"/>
                </a:solidFill>
              </a:rPr>
              <a:t>.        </a:t>
            </a:r>
            <a:r>
              <a:rPr lang="sl-SI" dirty="0">
                <a:solidFill>
                  <a:srgbClr val="FF0000"/>
                </a:solidFill>
              </a:rPr>
              <a:t>ženski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B050"/>
                </a:solidFill>
              </a:rPr>
              <a:t>kein </a:t>
            </a:r>
            <a:r>
              <a:rPr lang="sl-SI" dirty="0" err="1">
                <a:solidFill>
                  <a:srgbClr val="00B050"/>
                </a:solidFill>
              </a:rPr>
              <a:t>Heft</a:t>
            </a:r>
            <a:r>
              <a:rPr lang="sl-SI" dirty="0">
                <a:solidFill>
                  <a:srgbClr val="00B050"/>
                </a:solidFill>
              </a:rPr>
              <a:t>.             srednji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sind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C000"/>
                </a:solidFill>
              </a:rPr>
              <a:t>keine </a:t>
            </a:r>
            <a:r>
              <a:rPr lang="sl-SI" dirty="0" err="1">
                <a:solidFill>
                  <a:srgbClr val="FFC000"/>
                </a:solidFill>
              </a:rPr>
              <a:t>Bleistifte</a:t>
            </a:r>
            <a:r>
              <a:rPr lang="sl-SI" dirty="0">
                <a:solidFill>
                  <a:srgbClr val="FFC000"/>
                </a:solidFill>
              </a:rPr>
              <a:t>.  Množina</a:t>
            </a:r>
          </a:p>
          <a:p>
            <a:pPr marL="0" indent="0">
              <a:buNone/>
            </a:pPr>
            <a:endParaRPr lang="sl-SI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8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E0983B-6270-4FE5-AF69-49484F21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Nikalni člen v 1. in 4. sklonu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B534337-7F30-4A6E-A4F6-E70AB707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0125"/>
            <a:ext cx="8596668" cy="4381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A) Nikalni člen v 1. sklonu   – </a:t>
            </a:r>
            <a:r>
              <a:rPr lang="sl-SI" dirty="0" err="1">
                <a:solidFill>
                  <a:srgbClr val="FF0000"/>
                </a:solidFill>
              </a:rPr>
              <a:t>Wer</a:t>
            </a:r>
            <a:r>
              <a:rPr lang="sl-SI" dirty="0">
                <a:solidFill>
                  <a:srgbClr val="FF0000"/>
                </a:solidFill>
              </a:rPr>
              <a:t> oder </a:t>
            </a:r>
            <a:r>
              <a:rPr lang="sl-SI" dirty="0" err="1">
                <a:solidFill>
                  <a:srgbClr val="FF0000"/>
                </a:solidFill>
              </a:rPr>
              <a:t>was</a:t>
            </a:r>
            <a:r>
              <a:rPr lang="sl-SI" dirty="0">
                <a:solidFill>
                  <a:srgbClr val="FF0000"/>
                </a:solidFill>
              </a:rPr>
              <a:t>? Kdo ali kaj?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B0F0"/>
                </a:solidFill>
              </a:rPr>
              <a:t>kein </a:t>
            </a:r>
            <a:r>
              <a:rPr lang="sl-SI" dirty="0" err="1">
                <a:solidFill>
                  <a:srgbClr val="00B0F0"/>
                </a:solidFill>
              </a:rPr>
              <a:t>Bleistift</a:t>
            </a:r>
            <a:r>
              <a:rPr lang="sl-SI" dirty="0">
                <a:solidFill>
                  <a:srgbClr val="00B0F0"/>
                </a:solidFill>
              </a:rPr>
              <a:t>.  </a:t>
            </a:r>
            <a:r>
              <a:rPr lang="sl-SI" dirty="0">
                <a:solidFill>
                  <a:srgbClr val="002060"/>
                </a:solidFill>
              </a:rPr>
              <a:t>- </a:t>
            </a:r>
            <a:r>
              <a:rPr lang="sl-SI" dirty="0">
                <a:solidFill>
                  <a:srgbClr val="00B0F0"/>
                </a:solidFill>
              </a:rPr>
              <a:t>moški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keine </a:t>
            </a:r>
            <a:r>
              <a:rPr lang="sl-SI" dirty="0" err="1">
                <a:solidFill>
                  <a:srgbClr val="FF0000"/>
                </a:solidFill>
              </a:rPr>
              <a:t>Schere</a:t>
            </a:r>
            <a:r>
              <a:rPr lang="sl-SI" dirty="0">
                <a:solidFill>
                  <a:srgbClr val="FF0000"/>
                </a:solidFill>
              </a:rPr>
              <a:t>. </a:t>
            </a:r>
            <a:r>
              <a:rPr lang="sl-SI" dirty="0">
                <a:solidFill>
                  <a:srgbClr val="002060"/>
                </a:solidFill>
              </a:rPr>
              <a:t>- </a:t>
            </a:r>
            <a:r>
              <a:rPr lang="sl-SI" dirty="0">
                <a:solidFill>
                  <a:srgbClr val="FF0000"/>
                </a:solidFill>
              </a:rPr>
              <a:t>ženski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ist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B050"/>
                </a:solidFill>
              </a:rPr>
              <a:t>kein </a:t>
            </a:r>
            <a:r>
              <a:rPr lang="sl-SI" dirty="0" err="1">
                <a:solidFill>
                  <a:srgbClr val="00B050"/>
                </a:solidFill>
              </a:rPr>
              <a:t>Buch</a:t>
            </a:r>
            <a:r>
              <a:rPr lang="sl-SI" dirty="0">
                <a:solidFill>
                  <a:srgbClr val="002060"/>
                </a:solidFill>
              </a:rPr>
              <a:t>. – </a:t>
            </a:r>
            <a:r>
              <a:rPr lang="sl-SI" dirty="0">
                <a:solidFill>
                  <a:srgbClr val="00B050"/>
                </a:solidFill>
              </a:rPr>
              <a:t>srednji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      </a:t>
            </a:r>
            <a:r>
              <a:rPr lang="sl-SI" dirty="0" err="1">
                <a:solidFill>
                  <a:srgbClr val="002060"/>
                </a:solidFill>
              </a:rPr>
              <a:t>Das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sind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C000"/>
                </a:solidFill>
              </a:rPr>
              <a:t>keine </a:t>
            </a:r>
            <a:r>
              <a:rPr lang="sl-SI" dirty="0" err="1">
                <a:solidFill>
                  <a:srgbClr val="FFC000"/>
                </a:solidFill>
              </a:rPr>
              <a:t>Bleistifte</a:t>
            </a:r>
            <a:r>
              <a:rPr lang="sl-SI" dirty="0">
                <a:solidFill>
                  <a:srgbClr val="FFC000"/>
                </a:solidFill>
              </a:rPr>
              <a:t>.  Množina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B) Nikalni člen v 4. sklonu – </a:t>
            </a:r>
            <a:r>
              <a:rPr lang="sl-SI" dirty="0" err="1">
                <a:solidFill>
                  <a:srgbClr val="FF0000"/>
                </a:solidFill>
              </a:rPr>
              <a:t>Wen</a:t>
            </a:r>
            <a:r>
              <a:rPr lang="sl-SI" dirty="0">
                <a:solidFill>
                  <a:srgbClr val="FF0000"/>
                </a:solidFill>
              </a:rPr>
              <a:t> oder </a:t>
            </a:r>
            <a:r>
              <a:rPr lang="sl-SI" dirty="0" err="1">
                <a:solidFill>
                  <a:srgbClr val="FF0000"/>
                </a:solidFill>
              </a:rPr>
              <a:t>was</a:t>
            </a:r>
            <a:r>
              <a:rPr lang="sl-SI" dirty="0">
                <a:solidFill>
                  <a:srgbClr val="FF0000"/>
                </a:solidFill>
              </a:rPr>
              <a:t>? Koga ali kaj?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 </a:t>
            </a:r>
            <a:r>
              <a:rPr lang="sl-SI" dirty="0">
                <a:solidFill>
                  <a:srgbClr val="002060"/>
                </a:solidFill>
              </a:rPr>
              <a:t>Peter </a:t>
            </a:r>
            <a:r>
              <a:rPr lang="sl-SI" dirty="0" err="1">
                <a:solidFill>
                  <a:srgbClr val="002060"/>
                </a:solidFill>
              </a:rPr>
              <a:t>findet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B0F0"/>
                </a:solidFill>
              </a:rPr>
              <a:t>keinen</a:t>
            </a:r>
            <a:r>
              <a:rPr lang="sl-SI" dirty="0">
                <a:solidFill>
                  <a:srgbClr val="00B0F0"/>
                </a:solidFill>
              </a:rPr>
              <a:t> Marker.           moški spol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 </a:t>
            </a:r>
            <a:r>
              <a:rPr lang="sl-SI" dirty="0">
                <a:solidFill>
                  <a:srgbClr val="002060"/>
                </a:solidFill>
              </a:rPr>
              <a:t>Monika </a:t>
            </a:r>
            <a:r>
              <a:rPr lang="sl-SI" dirty="0" err="1">
                <a:solidFill>
                  <a:srgbClr val="002060"/>
                </a:solidFill>
              </a:rPr>
              <a:t>findet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keine </a:t>
            </a:r>
            <a:r>
              <a:rPr lang="sl-SI" dirty="0" err="1">
                <a:solidFill>
                  <a:srgbClr val="FF0000"/>
                </a:solidFill>
              </a:rPr>
              <a:t>Schultasche</a:t>
            </a:r>
            <a:r>
              <a:rPr lang="sl-SI" dirty="0">
                <a:solidFill>
                  <a:srgbClr val="FF0000"/>
                </a:solidFill>
              </a:rPr>
              <a:t>.  ženski spol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   </a:t>
            </a:r>
            <a:r>
              <a:rPr lang="sl-SI" dirty="0">
                <a:solidFill>
                  <a:srgbClr val="002060"/>
                </a:solidFill>
              </a:rPr>
              <a:t>Klaus </a:t>
            </a:r>
            <a:r>
              <a:rPr lang="sl-SI" dirty="0" err="1">
                <a:solidFill>
                  <a:srgbClr val="002060"/>
                </a:solidFill>
              </a:rPr>
              <a:t>hat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B050"/>
                </a:solidFill>
              </a:rPr>
              <a:t>kein </a:t>
            </a:r>
            <a:r>
              <a:rPr lang="sl-SI" dirty="0" err="1">
                <a:solidFill>
                  <a:srgbClr val="00B050"/>
                </a:solidFill>
              </a:rPr>
              <a:t>Lineal</a:t>
            </a:r>
            <a:r>
              <a:rPr lang="sl-SI" dirty="0">
                <a:solidFill>
                  <a:srgbClr val="00B050"/>
                </a:solidFill>
              </a:rPr>
              <a:t>.                   srednji spol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    </a:t>
            </a:r>
            <a:r>
              <a:rPr lang="sl-SI" dirty="0" err="1">
                <a:solidFill>
                  <a:srgbClr val="002060"/>
                </a:solidFill>
              </a:rPr>
              <a:t>Wir</a:t>
            </a:r>
            <a:r>
              <a:rPr lang="sl-SI" dirty="0">
                <a:solidFill>
                  <a:srgbClr val="002060"/>
                </a:solidFill>
              </a:rPr>
              <a:t> haben </a:t>
            </a:r>
            <a:r>
              <a:rPr lang="sl-SI" dirty="0">
                <a:solidFill>
                  <a:srgbClr val="FFC000"/>
                </a:solidFill>
              </a:rPr>
              <a:t>keine </a:t>
            </a:r>
            <a:r>
              <a:rPr lang="sl-SI" dirty="0" err="1">
                <a:solidFill>
                  <a:srgbClr val="FFC000"/>
                </a:solidFill>
              </a:rPr>
              <a:t>Bleistifte</a:t>
            </a:r>
            <a:r>
              <a:rPr lang="sl-SI" dirty="0">
                <a:solidFill>
                  <a:srgbClr val="FFC000"/>
                </a:solidFill>
              </a:rPr>
              <a:t>.            množina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Pomni! V 4. sklonu dobi tudi nikalni člen pred samostalnikom moškega spola končnico</a:t>
            </a:r>
            <a:r>
              <a:rPr lang="sl-SI" dirty="0">
                <a:solidFill>
                  <a:srgbClr val="002060"/>
                </a:solidFill>
              </a:rPr>
              <a:t> –en.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660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F64C4-15E5-4674-A1C4-2CAC7942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0524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ZOOM srečanje – petek, 8. 5. 2020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D33F2A-2BF3-4D80-9189-DB3E9BA5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8082"/>
            <a:ext cx="9487598" cy="4523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V petek ob 8.30 te vabim na Zoom srečanje.</a:t>
            </a:r>
          </a:p>
          <a:p>
            <a:pPr marL="0" indent="0">
              <a:buNone/>
            </a:pPr>
            <a:endParaRPr lang="sl-SI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Vstopni podatki:</a:t>
            </a:r>
          </a:p>
          <a:p>
            <a:pPr marL="0" indent="0">
              <a:buNone/>
            </a:pPr>
            <a:r>
              <a:rPr lang="sl-SI" dirty="0"/>
              <a:t>Time: </a:t>
            </a:r>
            <a:r>
              <a:rPr lang="sl-SI" dirty="0" err="1"/>
              <a:t>May</a:t>
            </a:r>
            <a:r>
              <a:rPr lang="sl-SI" dirty="0"/>
              <a:t> 8, 2020 08:30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https://us04web.zoom.us/j/72406860451?pwd=SWNQRFY2TU1pd256T1ZGcG4rU0cwZz09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Meeting ID: 724 0686 0451</a:t>
            </a:r>
          </a:p>
          <a:p>
            <a:pPr marL="0" indent="0">
              <a:buNone/>
            </a:pPr>
            <a:r>
              <a:rPr lang="sl-SI" dirty="0" err="1"/>
              <a:t>Password</a:t>
            </a:r>
            <a:r>
              <a:rPr lang="sl-SI" dirty="0"/>
              <a:t>: 3U5XB6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Če se Zoom srečanja ne boš udeležila, preberi besedilo na str. 61 v učbeniku, naloga 9., prepiši množino samostalnika iz okvirčka in reši nalogo na strani 50  v DZ.</a:t>
            </a:r>
          </a:p>
        </p:txBody>
      </p:sp>
    </p:spTree>
    <p:extLst>
      <p:ext uri="{BB962C8B-B14F-4D97-AF65-F5344CB8AC3E}">
        <p14:creationId xmlns:p14="http://schemas.microsoft.com/office/powerpoint/2010/main" val="213853408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Modra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773</Words>
  <Application>Microsoft Office PowerPoint</Application>
  <PresentationFormat>Širokozaslonsko</PresentationFormat>
  <Paragraphs>87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Gladko</vt:lpstr>
      <vt:lpstr>PowerPointova predstavitev</vt:lpstr>
      <vt:lpstr>PowerPointova predstavitev</vt:lpstr>
      <vt:lpstr>Ein, eine, ein</vt:lpstr>
      <vt:lpstr>Nedoločni člen v 1. in 4. sklonu</vt:lpstr>
      <vt:lpstr>Razpredelnica – nedoločni člen v 1. in 4. sklonu</vt:lpstr>
      <vt:lpstr>Kein, keine, kein – nikalni člen</vt:lpstr>
      <vt:lpstr>Nikalni člen v 1. in 4. sklonu</vt:lpstr>
      <vt:lpstr>ZOOM srečanje – petek, 8. 5.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41</cp:revision>
  <dcterms:created xsi:type="dcterms:W3CDTF">2020-03-28T23:32:00Z</dcterms:created>
  <dcterms:modified xsi:type="dcterms:W3CDTF">2020-04-30T08:23:21Z</dcterms:modified>
</cp:coreProperties>
</file>