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smtClean="0"/>
              <a:t>Uredite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2A54C80-263E-416B-A8E0-580EDEADCBDC}" type="datetimeFigureOut">
              <a:rPr lang="en-US" dirty="0"/>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4/6/2020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4/6/2020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CSGSbzr_VWs" TargetMode="External"/><Relationship Id="rId2" Type="http://schemas.openxmlformats.org/officeDocument/2006/relationships/hyperlink" Target="https://sl.wikipedia.org/wiki/Greta_Thunberg" TargetMode="External"/><Relationship Id="rId1" Type="http://schemas.openxmlformats.org/officeDocument/2006/relationships/slideLayout" Target="../slideLayouts/slideLayout7.xml"/><Relationship Id="rId4" Type="http://schemas.openxmlformats.org/officeDocument/2006/relationships/hyperlink" Target="https://www.youtube.com/watch?v=bW3IQ-ke43w"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MteBoHlCyCA" TargetMode="External"/><Relationship Id="rId2" Type="http://schemas.openxmlformats.org/officeDocument/2006/relationships/hyperlink" Target="https://www.youtube.com/watch?v=bW3IQ-ke43w" TargetMode="External"/><Relationship Id="rId1" Type="http://schemas.openxmlformats.org/officeDocument/2006/relationships/slideLayout" Target="../slideLayouts/slideLayout7.xml"/><Relationship Id="rId6" Type="http://schemas.openxmlformats.org/officeDocument/2006/relationships/hyperlink" Target="https://www.youtube.com/watch?v=DkPw152GVjw" TargetMode="External"/><Relationship Id="rId5" Type="http://schemas.openxmlformats.org/officeDocument/2006/relationships/hyperlink" Target="https://www.youtube.com/watch?v=YRe1ymYR45k" TargetMode="External"/><Relationship Id="rId4" Type="http://schemas.openxmlformats.org/officeDocument/2006/relationships/hyperlink" Target="https://www.youtube.com/watch?v=TkRdM8db_qY"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smtClean="0"/>
              <a:t>DAN ZDRAVJA-8.RAZRED</a:t>
            </a:r>
            <a:endParaRPr lang="sl-SI" dirty="0"/>
          </a:p>
        </p:txBody>
      </p:sp>
      <p:sp>
        <p:nvSpPr>
          <p:cNvPr id="3" name="Podnaslov 2"/>
          <p:cNvSpPr>
            <a:spLocks noGrp="1"/>
          </p:cNvSpPr>
          <p:nvPr>
            <p:ph type="subTitle" idx="1"/>
          </p:nvPr>
        </p:nvSpPr>
        <p:spPr/>
        <p:txBody>
          <a:bodyPr/>
          <a:lstStyle/>
          <a:p>
            <a:pPr lvl="1"/>
            <a:r>
              <a:rPr lang="sl-SI" dirty="0" smtClean="0"/>
              <a:t>PODNEBNE SPREMEMBE</a:t>
            </a:r>
          </a:p>
          <a:p>
            <a:pPr lvl="1"/>
            <a:endParaRPr lang="sl-SI" dirty="0"/>
          </a:p>
          <a:p>
            <a:pPr lvl="1" algn="l"/>
            <a:r>
              <a:rPr lang="sl-SI" dirty="0" smtClean="0"/>
              <a:t>Pripravila Tomaž Šumah in Maja Žura</a:t>
            </a:r>
            <a:endParaRPr lang="sl-SI" dirty="0"/>
          </a:p>
        </p:txBody>
      </p:sp>
    </p:spTree>
    <p:extLst>
      <p:ext uri="{BB962C8B-B14F-4D97-AF65-F5344CB8AC3E}">
        <p14:creationId xmlns:p14="http://schemas.microsoft.com/office/powerpoint/2010/main" val="2108967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071417" y="0"/>
            <a:ext cx="10695710" cy="5923545"/>
          </a:xfrm>
          <a:prstGeom prst="rect">
            <a:avLst/>
          </a:prstGeom>
        </p:spPr>
        <p:txBody>
          <a:bodyPr wrap="square">
            <a:spAutoFit/>
          </a:bodyPr>
          <a:lstStyle/>
          <a:p>
            <a:pPr algn="just">
              <a:lnSpc>
                <a:spcPct val="106000"/>
              </a:lnSpc>
              <a:spcAft>
                <a:spcPts val="800"/>
              </a:spcAft>
            </a:pPr>
            <a:r>
              <a:rPr lang="sl-SI" sz="1050" dirty="0">
                <a:latin typeface="Arial" panose="020B0604020202020204" pitchFamily="34" charset="0"/>
                <a:ea typeface="Arial" panose="020B0604020202020204" pitchFamily="34" charset="0"/>
              </a:rPr>
              <a:t>Pozdravljen/-a,</a:t>
            </a:r>
            <a:endParaRPr lang="sl-SI" sz="1000" dirty="0">
              <a:latin typeface="Calibri" panose="020F0502020204030204" pitchFamily="34" charset="0"/>
              <a:ea typeface="Calibri" panose="020F0502020204030204" pitchFamily="34" charset="0"/>
            </a:endParaRPr>
          </a:p>
          <a:p>
            <a:pPr algn="just">
              <a:lnSpc>
                <a:spcPct val="106000"/>
              </a:lnSpc>
              <a:spcAft>
                <a:spcPts val="800"/>
              </a:spcAft>
            </a:pPr>
            <a:r>
              <a:rPr lang="sl-SI" sz="1050" dirty="0">
                <a:latin typeface="Arial" panose="020B0604020202020204" pitchFamily="34" charset="0"/>
                <a:ea typeface="Arial" panose="020B0604020202020204" pitchFamily="34" charset="0"/>
              </a:rPr>
              <a:t> </a:t>
            </a:r>
            <a:endParaRPr lang="sl-SI" sz="1000" dirty="0">
              <a:latin typeface="Calibri" panose="020F0502020204030204" pitchFamily="34" charset="0"/>
              <a:ea typeface="Calibri" panose="020F0502020204030204" pitchFamily="34" charset="0"/>
            </a:endParaRPr>
          </a:p>
          <a:p>
            <a:pPr algn="just">
              <a:spcAft>
                <a:spcPts val="800"/>
              </a:spcAft>
            </a:pPr>
            <a:r>
              <a:rPr lang="sl-SI" sz="1050" b="1" kern="0" dirty="0">
                <a:latin typeface="Arial" panose="020B0604020202020204" pitchFamily="34" charset="0"/>
                <a:ea typeface="Arial" panose="020B0604020202020204" pitchFamily="34" charset="0"/>
              </a:rPr>
              <a:t>si že slišal za ime </a:t>
            </a:r>
            <a:r>
              <a:rPr lang="sl-SI" b="1" kern="0" dirty="0">
                <a:latin typeface="Times New Roman" panose="02020603050405020304" pitchFamily="18" charset="0"/>
                <a:ea typeface="Times New Roman" panose="02020603050405020304" pitchFamily="18" charset="0"/>
              </a:rPr>
              <a:t>Greta </a:t>
            </a:r>
            <a:r>
              <a:rPr lang="sl-SI" b="1" kern="0" dirty="0" err="1">
                <a:latin typeface="Times New Roman" panose="02020603050405020304" pitchFamily="18" charset="0"/>
                <a:ea typeface="Times New Roman" panose="02020603050405020304" pitchFamily="18" charset="0"/>
              </a:rPr>
              <a:t>Thunberg</a:t>
            </a:r>
            <a:r>
              <a:rPr lang="sl-SI" b="1" kern="0" dirty="0">
                <a:latin typeface="Times New Roman" panose="02020603050405020304" pitchFamily="18" charset="0"/>
                <a:ea typeface="Times New Roman" panose="02020603050405020304" pitchFamily="18" charset="0"/>
              </a:rPr>
              <a:t>?</a:t>
            </a:r>
          </a:p>
          <a:p>
            <a:pPr algn="just">
              <a:spcAft>
                <a:spcPts val="800"/>
              </a:spcAft>
            </a:pPr>
            <a:r>
              <a:rPr lang="sl-SI" b="1" kern="0" dirty="0">
                <a:latin typeface="Times New Roman" panose="02020603050405020304" pitchFamily="18" charset="0"/>
                <a:ea typeface="Times New Roman" panose="02020603050405020304" pitchFamily="18" charset="0"/>
              </a:rPr>
              <a:t> </a:t>
            </a:r>
          </a:p>
          <a:p>
            <a:pPr algn="just">
              <a:spcAft>
                <a:spcPts val="800"/>
              </a:spcAft>
            </a:pPr>
            <a:r>
              <a:rPr lang="sl-SI" kern="0" dirty="0">
                <a:latin typeface="Times New Roman" panose="02020603050405020304" pitchFamily="18" charset="0"/>
                <a:ea typeface="Times New Roman" panose="02020603050405020304" pitchFamily="18" charset="0"/>
              </a:rPr>
              <a:t>No, nič hudega ni če nisi. Je pa dobro, da bi vsak na Svetu enkrat ne samo slišal za njeno ime ampak bi si moral vzeti malo čas, da bi malo pogledal kaj dela in kaj je že naredila.</a:t>
            </a:r>
            <a:endParaRPr lang="sl-SI" b="1" kern="0" dirty="0">
              <a:latin typeface="Times New Roman" panose="02020603050405020304" pitchFamily="18" charset="0"/>
              <a:ea typeface="Times New Roman" panose="02020603050405020304" pitchFamily="18" charset="0"/>
            </a:endParaRPr>
          </a:p>
          <a:p>
            <a:pPr algn="just">
              <a:spcAft>
                <a:spcPts val="800"/>
              </a:spcAft>
            </a:pPr>
            <a:r>
              <a:rPr lang="sl-SI" kern="0" dirty="0">
                <a:latin typeface="Times New Roman" panose="02020603050405020304" pitchFamily="18" charset="0"/>
                <a:ea typeface="Times New Roman" panose="02020603050405020304" pitchFamily="18" charset="0"/>
              </a:rPr>
              <a:t>Naj te že na začetku pomirim, da ti za ta naravoslovni dan ne bo potrebno napisati nobenega eseja, nič slikati ali podobno. </a:t>
            </a:r>
            <a:r>
              <a:rPr lang="sl-SI" kern="0" dirty="0">
                <a:solidFill>
                  <a:srgbClr val="0070C0"/>
                </a:solidFill>
                <a:latin typeface="Times New Roman" panose="02020603050405020304" pitchFamily="18" charset="0"/>
                <a:ea typeface="Times New Roman" panose="02020603050405020304" pitchFamily="18" charset="0"/>
              </a:rPr>
              <a:t>Si pa zato PROSIM vzemi čas in si poglej spodaj zapisane spletne strani in filme.</a:t>
            </a:r>
            <a:r>
              <a:rPr lang="sl-SI" kern="0" dirty="0">
                <a:latin typeface="Times New Roman" panose="02020603050405020304" pitchFamily="18" charset="0"/>
                <a:ea typeface="Times New Roman" panose="02020603050405020304" pitchFamily="18" charset="0"/>
              </a:rPr>
              <a:t> Še bolj spodaj pa je nekaj neobveznega materiala, ki si ga lahko ogledaš…je tudi zanimiv.  </a:t>
            </a:r>
            <a:endParaRPr lang="sl-SI" b="1" kern="0" dirty="0">
              <a:latin typeface="Times New Roman" panose="02020603050405020304" pitchFamily="18" charset="0"/>
              <a:ea typeface="Times New Roman" panose="02020603050405020304" pitchFamily="18" charset="0"/>
            </a:endParaRPr>
          </a:p>
          <a:p>
            <a:pPr algn="just">
              <a:spcAft>
                <a:spcPts val="800"/>
              </a:spcAft>
            </a:pPr>
            <a:r>
              <a:rPr lang="sl-SI" kern="0" dirty="0">
                <a:latin typeface="Times New Roman" panose="02020603050405020304" pitchFamily="18" charset="0"/>
                <a:ea typeface="Times New Roman" panose="02020603050405020304" pitchFamily="18" charset="0"/>
              </a:rPr>
              <a:t>obvezno GRADIVO:</a:t>
            </a:r>
            <a:endParaRPr lang="sl-SI" b="1" kern="0" dirty="0">
              <a:latin typeface="Times New Roman" panose="02020603050405020304" pitchFamily="18" charset="0"/>
              <a:ea typeface="Times New Roman" panose="02020603050405020304" pitchFamily="18" charset="0"/>
            </a:endParaRPr>
          </a:p>
          <a:p>
            <a:pPr lvl="0">
              <a:spcAft>
                <a:spcPts val="800"/>
              </a:spcAft>
            </a:pPr>
            <a:r>
              <a:rPr lang="sl-SI" kern="0" dirty="0">
                <a:latin typeface="Times New Roman" panose="02020603050405020304" pitchFamily="18" charset="0"/>
                <a:ea typeface="Times New Roman" panose="02020603050405020304" pitchFamily="18" charset="0"/>
              </a:rPr>
              <a:t>Preberi si: </a:t>
            </a:r>
            <a:r>
              <a:rPr lang="sl-SI" u="sng" kern="0" dirty="0">
                <a:solidFill>
                  <a:srgbClr val="0563C1"/>
                </a:solidFill>
                <a:latin typeface="Times New Roman" panose="02020603050405020304" pitchFamily="18" charset="0"/>
                <a:ea typeface="Times New Roman" panose="02020603050405020304" pitchFamily="18" charset="0"/>
                <a:hlinkClick r:id="rId2"/>
              </a:rPr>
              <a:t>https://sl.wikipedia.org/wiki/Greta_Thunberg</a:t>
            </a:r>
            <a:r>
              <a:rPr lang="sl-SI" kern="0" dirty="0">
                <a:latin typeface="Times New Roman" panose="02020603050405020304" pitchFamily="18" charset="0"/>
                <a:ea typeface="Times New Roman" panose="02020603050405020304" pitchFamily="18" charset="0"/>
              </a:rPr>
              <a:t> </a:t>
            </a:r>
            <a:endParaRPr lang="sl-SI" b="1" kern="0" dirty="0">
              <a:latin typeface="Times New Roman" panose="02020603050405020304" pitchFamily="18" charset="0"/>
              <a:ea typeface="Times New Roman" panose="02020603050405020304" pitchFamily="18" charset="0"/>
            </a:endParaRPr>
          </a:p>
          <a:p>
            <a:pPr>
              <a:spcAft>
                <a:spcPts val="800"/>
              </a:spcAft>
            </a:pPr>
            <a:r>
              <a:rPr lang="sl-SI" kern="0" dirty="0">
                <a:latin typeface="Times New Roman" panose="02020603050405020304" pitchFamily="18" charset="0"/>
                <a:ea typeface="Times New Roman" panose="02020603050405020304" pitchFamily="18" charset="0"/>
              </a:rPr>
              <a:t>Sedaj si </a:t>
            </a:r>
            <a:r>
              <a:rPr lang="sl-SI" kern="0" dirty="0" err="1">
                <a:latin typeface="Times New Roman" panose="02020603050405020304" pitchFamily="18" charset="0"/>
                <a:ea typeface="Times New Roman" panose="02020603050405020304" pitchFamily="18" charset="0"/>
              </a:rPr>
              <a:t>vzami</a:t>
            </a:r>
            <a:r>
              <a:rPr lang="sl-SI" kern="0" dirty="0">
                <a:latin typeface="Times New Roman" panose="02020603050405020304" pitchFamily="18" charset="0"/>
                <a:ea typeface="Times New Roman" panose="02020603050405020304" pitchFamily="18" charset="0"/>
              </a:rPr>
              <a:t> 10 min za premislek prebranega.</a:t>
            </a:r>
            <a:endParaRPr lang="sl-SI" b="1" kern="0" dirty="0">
              <a:latin typeface="Times New Roman" panose="02020603050405020304" pitchFamily="18" charset="0"/>
              <a:ea typeface="Times New Roman" panose="02020603050405020304" pitchFamily="18" charset="0"/>
            </a:endParaRPr>
          </a:p>
          <a:p>
            <a:pPr marL="342900" lvl="0" indent="-342900">
              <a:spcAft>
                <a:spcPts val="800"/>
              </a:spcAft>
              <a:buFont typeface="+mj-lt"/>
              <a:buAutoNum type="arabicPeriod"/>
            </a:pPr>
            <a:r>
              <a:rPr lang="sl-SI" kern="0" dirty="0">
                <a:latin typeface="Times New Roman" panose="02020603050405020304" pitchFamily="18" charset="0"/>
                <a:ea typeface="Times New Roman" panose="02020603050405020304" pitchFamily="18" charset="0"/>
              </a:rPr>
              <a:t>Poglej si:</a:t>
            </a:r>
            <a:endParaRPr lang="sl-SI" b="1" kern="0" dirty="0">
              <a:latin typeface="Times New Roman" panose="02020603050405020304" pitchFamily="18" charset="0"/>
              <a:ea typeface="Times New Roman" panose="02020603050405020304" pitchFamily="18" charset="0"/>
            </a:endParaRPr>
          </a:p>
          <a:p>
            <a:pPr marL="228600">
              <a:spcAft>
                <a:spcPts val="800"/>
              </a:spcAft>
            </a:pPr>
            <a:r>
              <a:rPr lang="sl-SI" u="sng" kern="0" dirty="0">
                <a:solidFill>
                  <a:srgbClr val="0563C1"/>
                </a:solidFill>
                <a:latin typeface="Times New Roman" panose="02020603050405020304" pitchFamily="18" charset="0"/>
                <a:ea typeface="Times New Roman" panose="02020603050405020304" pitchFamily="18" charset="0"/>
                <a:hlinkClick r:id="rId3"/>
              </a:rPr>
              <a:t>https://www.youtube.com/watch?v=CSGSbzr_VWs</a:t>
            </a:r>
            <a:r>
              <a:rPr lang="sl-SI" kern="0" dirty="0">
                <a:latin typeface="Times New Roman" panose="02020603050405020304" pitchFamily="18" charset="0"/>
                <a:ea typeface="Times New Roman" panose="02020603050405020304" pitchFamily="18" charset="0"/>
              </a:rPr>
              <a:t> </a:t>
            </a:r>
            <a:endParaRPr lang="sl-SI" b="1" kern="0" dirty="0">
              <a:latin typeface="Times New Roman" panose="02020603050405020304" pitchFamily="18" charset="0"/>
              <a:ea typeface="Times New Roman" panose="02020603050405020304" pitchFamily="18" charset="0"/>
            </a:endParaRPr>
          </a:p>
          <a:p>
            <a:pPr>
              <a:spcAft>
                <a:spcPts val="800"/>
              </a:spcAft>
            </a:pPr>
            <a:r>
              <a:rPr lang="sl-SI" kern="0" dirty="0">
                <a:latin typeface="Times New Roman" panose="02020603050405020304" pitchFamily="18" charset="0"/>
                <a:ea typeface="Times New Roman" panose="02020603050405020304" pitchFamily="18" charset="0"/>
              </a:rPr>
              <a:t>Dobro po tem filmu si </a:t>
            </a:r>
            <a:r>
              <a:rPr lang="sl-SI" kern="0" dirty="0" err="1">
                <a:latin typeface="Times New Roman" panose="02020603050405020304" pitchFamily="18" charset="0"/>
                <a:ea typeface="Times New Roman" panose="02020603050405020304" pitchFamily="18" charset="0"/>
              </a:rPr>
              <a:t>vzami</a:t>
            </a:r>
            <a:r>
              <a:rPr lang="sl-SI" kern="0" dirty="0">
                <a:latin typeface="Times New Roman" panose="02020603050405020304" pitchFamily="18" charset="0"/>
                <a:ea typeface="Times New Roman" panose="02020603050405020304" pitchFamily="18" charset="0"/>
              </a:rPr>
              <a:t> še 10 min časa za premislek. </a:t>
            </a:r>
            <a:endParaRPr lang="sl-SI" b="1" kern="0" dirty="0">
              <a:latin typeface="Times New Roman" panose="02020603050405020304" pitchFamily="18" charset="0"/>
              <a:ea typeface="Times New Roman" panose="02020603050405020304" pitchFamily="18" charset="0"/>
            </a:endParaRPr>
          </a:p>
          <a:p>
            <a:pPr lvl="0">
              <a:spcAft>
                <a:spcPts val="800"/>
              </a:spcAft>
            </a:pPr>
            <a:r>
              <a:rPr lang="sl-SI" kern="0" dirty="0" smtClean="0">
                <a:latin typeface="Times New Roman" panose="02020603050405020304" pitchFamily="18" charset="0"/>
                <a:ea typeface="Times New Roman" panose="02020603050405020304" pitchFamily="18" charset="0"/>
              </a:rPr>
              <a:t>2. Poglej </a:t>
            </a:r>
            <a:r>
              <a:rPr lang="sl-SI" kern="0" dirty="0">
                <a:latin typeface="Times New Roman" panose="02020603050405020304" pitchFamily="18" charset="0"/>
                <a:ea typeface="Times New Roman" panose="02020603050405020304" pitchFamily="18" charset="0"/>
              </a:rPr>
              <a:t>si: </a:t>
            </a:r>
            <a:endParaRPr lang="sl-SI" b="1" kern="0" dirty="0">
              <a:latin typeface="Times New Roman" panose="02020603050405020304" pitchFamily="18" charset="0"/>
              <a:ea typeface="Times New Roman" panose="02020603050405020304" pitchFamily="18" charset="0"/>
            </a:endParaRPr>
          </a:p>
          <a:p>
            <a:pPr marL="457200">
              <a:spcAft>
                <a:spcPts val="800"/>
              </a:spcAft>
            </a:pPr>
            <a:r>
              <a:rPr lang="sl-SI" u="sng" kern="0" dirty="0">
                <a:solidFill>
                  <a:srgbClr val="0563C1"/>
                </a:solidFill>
                <a:latin typeface="Times New Roman" panose="02020603050405020304" pitchFamily="18" charset="0"/>
                <a:ea typeface="Times New Roman" panose="02020603050405020304" pitchFamily="18" charset="0"/>
                <a:hlinkClick r:id="rId4"/>
              </a:rPr>
              <a:t>https://www.youtube.com/watch?v=bW3IQ-ke43w</a:t>
            </a:r>
            <a:r>
              <a:rPr lang="sl-SI" kern="0" dirty="0">
                <a:latin typeface="Times New Roman" panose="02020603050405020304" pitchFamily="18" charset="0"/>
                <a:ea typeface="Times New Roman" panose="02020603050405020304" pitchFamily="18" charset="0"/>
              </a:rPr>
              <a:t> </a:t>
            </a:r>
            <a:endParaRPr lang="sl-SI" b="1" kern="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7983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720437" y="505302"/>
            <a:ext cx="11286836" cy="4555093"/>
          </a:xfrm>
          <a:prstGeom prst="rect">
            <a:avLst/>
          </a:prstGeom>
        </p:spPr>
        <p:txBody>
          <a:bodyPr wrap="square">
            <a:spAutoFit/>
          </a:bodyPr>
          <a:lstStyle/>
          <a:p>
            <a:pPr lvl="0">
              <a:spcAft>
                <a:spcPts val="800"/>
              </a:spcAft>
            </a:pPr>
            <a:r>
              <a:rPr lang="sl-SI" kern="0" dirty="0" smtClean="0">
                <a:latin typeface="Times New Roman" panose="02020603050405020304" pitchFamily="18" charset="0"/>
                <a:ea typeface="Times New Roman" panose="02020603050405020304" pitchFamily="18" charset="0"/>
              </a:rPr>
              <a:t>3. Poglej </a:t>
            </a:r>
            <a:r>
              <a:rPr lang="sl-SI" kern="0" dirty="0">
                <a:latin typeface="Times New Roman" panose="02020603050405020304" pitchFamily="18" charset="0"/>
                <a:ea typeface="Times New Roman" panose="02020603050405020304" pitchFamily="18" charset="0"/>
              </a:rPr>
              <a:t>si: </a:t>
            </a:r>
            <a:endParaRPr lang="sl-SI" b="1" kern="0" dirty="0" smtClean="0">
              <a:latin typeface="Times New Roman" panose="02020603050405020304" pitchFamily="18" charset="0"/>
              <a:ea typeface="Times New Roman" panose="02020603050405020304" pitchFamily="18" charset="0"/>
            </a:endParaRPr>
          </a:p>
          <a:p>
            <a:pPr lvl="0">
              <a:spcAft>
                <a:spcPts val="800"/>
              </a:spcAft>
            </a:pPr>
            <a:r>
              <a:rPr lang="sl-SI" u="sng" kern="0" dirty="0" smtClean="0">
                <a:solidFill>
                  <a:srgbClr val="0563C1"/>
                </a:solidFill>
                <a:latin typeface="Times New Roman" panose="02020603050405020304" pitchFamily="18" charset="0"/>
                <a:ea typeface="Times New Roman" panose="02020603050405020304" pitchFamily="18" charset="0"/>
                <a:hlinkClick r:id="rId2"/>
              </a:rPr>
              <a:t>https</a:t>
            </a:r>
            <a:r>
              <a:rPr lang="sl-SI" u="sng" kern="0" dirty="0">
                <a:solidFill>
                  <a:srgbClr val="0563C1"/>
                </a:solidFill>
                <a:latin typeface="Times New Roman" panose="02020603050405020304" pitchFamily="18" charset="0"/>
                <a:ea typeface="Times New Roman" panose="02020603050405020304" pitchFamily="18" charset="0"/>
                <a:hlinkClick r:id="rId2"/>
              </a:rPr>
              <a:t>://</a:t>
            </a:r>
            <a:r>
              <a:rPr lang="sl-SI" u="sng" kern="0" dirty="0" smtClean="0">
                <a:solidFill>
                  <a:srgbClr val="0563C1"/>
                </a:solidFill>
                <a:latin typeface="Times New Roman" panose="02020603050405020304" pitchFamily="18" charset="0"/>
                <a:ea typeface="Times New Roman" panose="02020603050405020304" pitchFamily="18" charset="0"/>
                <a:hlinkClick r:id="rId2"/>
              </a:rPr>
              <a:t>www.youtube.com/watch?v=bW3IQ-ke43w</a:t>
            </a:r>
            <a:endParaRPr lang="sl-SI" u="sng" kern="0" dirty="0" smtClean="0">
              <a:solidFill>
                <a:srgbClr val="0563C1"/>
              </a:solidFill>
              <a:latin typeface="Times New Roman" panose="02020603050405020304" pitchFamily="18" charset="0"/>
              <a:ea typeface="Times New Roman" panose="02020603050405020304" pitchFamily="18" charset="0"/>
            </a:endParaRPr>
          </a:p>
          <a:p>
            <a:r>
              <a:rPr lang="sl-SI" dirty="0"/>
              <a:t>ZA pomoč si v youtubu lahko vklopiš slovenske PODNAPISE.</a:t>
            </a:r>
            <a:endParaRPr lang="sl-SI" b="1" dirty="0"/>
          </a:p>
          <a:p>
            <a:pPr lvl="0"/>
            <a:r>
              <a:rPr lang="sl-SI" dirty="0"/>
              <a:t>Včasih rečemo, da slika pove več kot 1000 besed. Poglej si spodnji film, ki prikazuje kako se je v 50 letih zaradi NAŠE MALOMARNOSTI spremenilo...</a:t>
            </a:r>
            <a:endParaRPr lang="sl-SI" b="1" dirty="0"/>
          </a:p>
          <a:p>
            <a:r>
              <a:rPr lang="sl-SI" u="sng" dirty="0">
                <a:hlinkClick r:id="rId3"/>
              </a:rPr>
              <a:t>https://www.youtube.com/watch?v=MteBoHlCyCA</a:t>
            </a:r>
            <a:r>
              <a:rPr lang="sl-SI" dirty="0"/>
              <a:t> </a:t>
            </a:r>
            <a:endParaRPr lang="sl-SI" dirty="0" smtClean="0"/>
          </a:p>
          <a:p>
            <a:endParaRPr lang="sl-SI" b="1" dirty="0"/>
          </a:p>
          <a:p>
            <a:r>
              <a:rPr lang="sl-SI" dirty="0"/>
              <a:t>neobvezno GRADIVO:</a:t>
            </a:r>
            <a:endParaRPr lang="sl-SI" b="1" dirty="0"/>
          </a:p>
          <a:p>
            <a:pPr lvl="0"/>
            <a:r>
              <a:rPr lang="sl-SI" u="sng" dirty="0">
                <a:hlinkClick r:id="rId4"/>
              </a:rPr>
              <a:t>https://www.youtube.com/watch?v=TkRdM8db_qY</a:t>
            </a:r>
            <a:r>
              <a:rPr lang="sl-SI" dirty="0"/>
              <a:t> </a:t>
            </a:r>
            <a:endParaRPr lang="sl-SI" b="1" dirty="0"/>
          </a:p>
          <a:p>
            <a:pPr lvl="0"/>
            <a:r>
              <a:rPr lang="sl-SI" u="sng" dirty="0">
                <a:hlinkClick r:id="rId5"/>
              </a:rPr>
              <a:t>https://www.youtube.com/watch?v=YRe1ymYR45k</a:t>
            </a:r>
            <a:r>
              <a:rPr lang="sl-SI" dirty="0"/>
              <a:t> </a:t>
            </a:r>
            <a:endParaRPr lang="sl-SI" b="1" dirty="0"/>
          </a:p>
          <a:p>
            <a:pPr lvl="0"/>
            <a:r>
              <a:rPr lang="sl-SI" u="sng" dirty="0">
                <a:hlinkClick r:id="rId6"/>
              </a:rPr>
              <a:t>https://www.youtube.com/watch?v=DkPw152GVjw</a:t>
            </a:r>
            <a:r>
              <a:rPr lang="sl-SI" dirty="0"/>
              <a:t> </a:t>
            </a:r>
            <a:endParaRPr lang="sl-SI" b="1" dirty="0"/>
          </a:p>
          <a:p>
            <a:r>
              <a:rPr lang="sl-SI" dirty="0"/>
              <a:t> </a:t>
            </a:r>
          </a:p>
          <a:p>
            <a:endParaRPr lang="sl-SI" b="1" dirty="0"/>
          </a:p>
          <a:p>
            <a:pPr marL="457200">
              <a:spcAft>
                <a:spcPts val="800"/>
              </a:spcAft>
            </a:pPr>
            <a:endParaRPr lang="sl-SI" u="sng" kern="0" dirty="0">
              <a:solidFill>
                <a:srgbClr val="0563C1"/>
              </a:solidFill>
              <a:latin typeface="Times New Roman" panose="02020603050405020304" pitchFamily="18" charset="0"/>
              <a:ea typeface="Times New Roman" panose="02020603050405020304" pitchFamily="18" charset="0"/>
            </a:endParaRPr>
          </a:p>
          <a:p>
            <a:pPr marL="457200">
              <a:spcAft>
                <a:spcPts val="800"/>
              </a:spcAft>
            </a:pPr>
            <a:r>
              <a:rPr lang="sl-SI" kern="0" dirty="0" smtClean="0">
                <a:latin typeface="Times New Roman" panose="02020603050405020304" pitchFamily="18" charset="0"/>
                <a:ea typeface="Times New Roman" panose="02020603050405020304" pitchFamily="18" charset="0"/>
              </a:rPr>
              <a:t> </a:t>
            </a:r>
            <a:endParaRPr lang="sl-SI" b="1" kern="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207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67853" y="161065"/>
            <a:ext cx="8183419" cy="6050631"/>
          </a:xfrm>
          <a:prstGeom prst="rect">
            <a:avLst/>
          </a:prstGeom>
        </p:spPr>
        <p:txBody>
          <a:bodyPr wrap="square">
            <a:spAutoFit/>
          </a:bodyPr>
          <a:lstStyle/>
          <a:p>
            <a:pPr>
              <a:lnSpc>
                <a:spcPct val="107000"/>
              </a:lnSpc>
              <a:spcAft>
                <a:spcPts val="800"/>
              </a:spcAft>
            </a:pPr>
            <a:r>
              <a:rPr lang="sl-SI" b="1" dirty="0">
                <a:latin typeface="Calibri" panose="020F0502020204030204" pitchFamily="34" charset="0"/>
                <a:ea typeface="Calibri" panose="020F0502020204030204" pitchFamily="34" charset="0"/>
                <a:cs typeface="Times New Roman" panose="02020603050405020304" pitchFamily="18" charset="0"/>
              </a:rPr>
              <a:t>PANJSKE KONČNICE </a:t>
            </a:r>
            <a:endParaRPr lang="sl-SI" dirty="0">
              <a:latin typeface="Calibri" panose="020F0502020204030204" pitchFamily="34" charset="0"/>
              <a:ea typeface="Calibri" panose="020F0502020204030204" pitchFamily="34" charset="0"/>
              <a:cs typeface="Times New Roman" panose="02020603050405020304" pitchFamily="18" charset="0"/>
            </a:endParaRPr>
          </a:p>
          <a:p>
            <a:r>
              <a:rPr lang="sl-SI" dirty="0">
                <a:latin typeface="Calibri" panose="020F0502020204030204" pitchFamily="34" charset="0"/>
                <a:ea typeface="Calibri" panose="020F0502020204030204" pitchFamily="34" charset="0"/>
                <a:cs typeface="Times New Roman" panose="02020603050405020304" pitchFamily="18" charset="0"/>
              </a:rPr>
              <a:t>Čebele imajo zelo veliko vlogo v naravi. V povezavi s čebelami vsako leto izdelujemo </a:t>
            </a:r>
            <a:r>
              <a:rPr lang="sl-SI" b="1" i="1" dirty="0">
                <a:latin typeface="Calibri" panose="020F0502020204030204" pitchFamily="34" charset="0"/>
                <a:ea typeface="Calibri" panose="020F0502020204030204" pitchFamily="34" charset="0"/>
                <a:cs typeface="Times New Roman" panose="02020603050405020304" pitchFamily="18" charset="0"/>
              </a:rPr>
              <a:t>panjske končnice</a:t>
            </a:r>
            <a:r>
              <a:rPr lang="sl-SI" dirty="0">
                <a:latin typeface="Calibri" panose="020F0502020204030204" pitchFamily="34" charset="0"/>
                <a:ea typeface="Calibri" panose="020F0502020204030204" pitchFamily="34" charset="0"/>
                <a:cs typeface="Times New Roman" panose="02020603050405020304" pitchFamily="18" charset="0"/>
              </a:rPr>
              <a:t>. To so slike na lesenih podlagah in so okrašene z </a:t>
            </a:r>
            <a:r>
              <a:rPr lang="sl-SI" b="1" i="1" dirty="0">
                <a:latin typeface="Calibri" panose="020F0502020204030204" pitchFamily="34" charset="0"/>
                <a:ea typeface="Calibri" panose="020F0502020204030204" pitchFamily="34" charset="0"/>
                <a:cs typeface="Times New Roman" panose="02020603050405020304" pitchFamily="18" charset="0"/>
              </a:rPr>
              <a:t>ljudskimi motivi</a:t>
            </a:r>
            <a:r>
              <a:rPr lang="sl-SI" dirty="0">
                <a:latin typeface="Calibri" panose="020F0502020204030204" pitchFamily="34" charset="0"/>
                <a:ea typeface="Calibri" panose="020F0502020204030204" pitchFamily="34" charset="0"/>
                <a:cs typeface="Times New Roman" panose="02020603050405020304" pitchFamily="18" charset="0"/>
              </a:rPr>
              <a:t>. Čebelarji so z njimi krasili svoje lesene </a:t>
            </a:r>
            <a:r>
              <a:rPr lang="sl-SI" dirty="0" err="1">
                <a:latin typeface="Calibri" panose="020F0502020204030204" pitchFamily="34" charset="0"/>
                <a:ea typeface="Calibri" panose="020F0502020204030204" pitchFamily="34" charset="0"/>
                <a:cs typeface="Times New Roman" panose="02020603050405020304" pitchFamily="18" charset="0"/>
              </a:rPr>
              <a:t>čebeljnjake</a:t>
            </a:r>
            <a:r>
              <a:rPr lang="sl-SI" dirty="0">
                <a:latin typeface="Calibri" panose="020F0502020204030204" pitchFamily="34" charset="0"/>
                <a:ea typeface="Calibri" panose="020F0502020204030204" pitchFamily="34" charset="0"/>
                <a:cs typeface="Times New Roman" panose="02020603050405020304" pitchFamily="18" charset="0"/>
              </a:rPr>
              <a:t>. V šoli smo vedno slikali motive na les, vi pa boste ustvarjali na papir</a:t>
            </a:r>
            <a:r>
              <a:rPr lang="sl-SI" dirty="0" smtClean="0">
                <a:latin typeface="Calibri" panose="020F0502020204030204" pitchFamily="34" charset="0"/>
                <a:ea typeface="Calibri" panose="020F0502020204030204" pitchFamily="34" charset="0"/>
                <a:cs typeface="Times New Roman" panose="02020603050405020304" pitchFamily="18" charset="0"/>
              </a:rPr>
              <a:t>.</a:t>
            </a:r>
            <a:r>
              <a:rPr lang="sl-SI" dirty="0"/>
              <a:t> </a:t>
            </a:r>
            <a:endParaRPr lang="sl-SI" dirty="0" smtClean="0"/>
          </a:p>
          <a:p>
            <a:endParaRPr lang="sl-SI" dirty="0"/>
          </a:p>
          <a:p>
            <a:endParaRPr lang="sl-SI" dirty="0" smtClean="0"/>
          </a:p>
          <a:p>
            <a:endParaRPr lang="sl-SI" dirty="0"/>
          </a:p>
          <a:p>
            <a:endParaRPr lang="sl-SI" dirty="0" smtClean="0"/>
          </a:p>
          <a:p>
            <a:endParaRPr lang="sl-SI" dirty="0"/>
          </a:p>
          <a:p>
            <a:endParaRPr lang="sl-SI" dirty="0" smtClean="0"/>
          </a:p>
          <a:p>
            <a:endParaRPr lang="sl-SI" dirty="0"/>
          </a:p>
          <a:p>
            <a:r>
              <a:rPr lang="sl-SI" dirty="0" smtClean="0"/>
              <a:t>Na </a:t>
            </a:r>
            <a:r>
              <a:rPr lang="sl-SI" dirty="0"/>
              <a:t>spletnih straneh si oglejte fotografije panjskih končnic. Izberite si ljudski motiv, ki vam je najbolj všeč in ga narišite na list papirja (če imete trši papir ali karton, bo še bolje). Papir najprej oblikujte v podolgovato, ozko podlago (malo odrežete od A4 formata), da bo oblika bolj podobna leseni podlagi. Narisan motiv poljubno pobarvajte. Naj bo motiv čim bolj realističen. Izdelek fotografirajte in ga po elektronski pošti pošljite učiteljici </a:t>
            </a:r>
            <a:r>
              <a:rPr lang="sl-SI" b="1" dirty="0"/>
              <a:t>Marjetki Hren</a:t>
            </a:r>
            <a:r>
              <a:rPr lang="sl-SI" dirty="0"/>
              <a:t>. Morda kasneje sestavimo vse izdelke v obliko panja. </a:t>
            </a:r>
          </a:p>
          <a:p>
            <a:r>
              <a:rPr lang="sl-SI" dirty="0"/>
              <a:t>                                                   Uspešno ustvarjanje vam želim!</a:t>
            </a:r>
            <a:r>
              <a:rPr lang="sl-SI" i="1" dirty="0"/>
              <a:t>                                                                    </a:t>
            </a:r>
            <a:endParaRPr lang="sl-SI" dirty="0"/>
          </a:p>
          <a:p>
            <a:pPr algn="just">
              <a:lnSpc>
                <a:spcPct val="107000"/>
              </a:lnSpc>
              <a:spcAft>
                <a:spcPts val="800"/>
              </a:spcAft>
            </a:pPr>
            <a:endParaRPr lang="sl-SI"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1"/>
          <p:cNvPicPr/>
          <p:nvPr/>
        </p:nvPicPr>
        <p:blipFill>
          <a:blip r:embed="rId2"/>
          <a:stretch>
            <a:fillRect/>
          </a:stretch>
        </p:blipFill>
        <p:spPr>
          <a:xfrm>
            <a:off x="378690" y="1736206"/>
            <a:ext cx="3762375" cy="1840230"/>
          </a:xfrm>
          <a:prstGeom prst="rect">
            <a:avLst/>
          </a:prstGeom>
        </p:spPr>
      </p:pic>
    </p:spTree>
    <p:extLst>
      <p:ext uri="{BB962C8B-B14F-4D97-AF65-F5344CB8AC3E}">
        <p14:creationId xmlns:p14="http://schemas.microsoft.com/office/powerpoint/2010/main" val="3109046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1" y="360218"/>
            <a:ext cx="9180944" cy="6253018"/>
          </a:xfrm>
          <a:prstGeom prst="rect">
            <a:avLst/>
          </a:prstGeom>
          <a:noFill/>
          <a:ln>
            <a:noFill/>
          </a:ln>
        </p:spPr>
      </p:pic>
    </p:spTree>
    <p:extLst>
      <p:ext uri="{BB962C8B-B14F-4D97-AF65-F5344CB8AC3E}">
        <p14:creationId xmlns:p14="http://schemas.microsoft.com/office/powerpoint/2010/main" val="3281937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Gladko">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TotalTime>
  <Words>233</Words>
  <Application>Microsoft Office PowerPoint</Application>
  <PresentationFormat>Širokozaslonsko</PresentationFormat>
  <Paragraphs>43</Paragraphs>
  <Slides>5</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5</vt:i4>
      </vt:variant>
    </vt:vector>
  </HeadingPairs>
  <TitlesOfParts>
    <vt:vector size="11" baseType="lpstr">
      <vt:lpstr>Arial</vt:lpstr>
      <vt:lpstr>Calibri</vt:lpstr>
      <vt:lpstr>Times New Roman</vt:lpstr>
      <vt:lpstr>Trebuchet MS</vt:lpstr>
      <vt:lpstr>Wingdings 3</vt:lpstr>
      <vt:lpstr>Gladko</vt:lpstr>
      <vt:lpstr>DAN ZDRAVJA-8.RAZRED</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 ZDRAVJA-8.RAZRED</dc:title>
  <dc:creator>Andreja</dc:creator>
  <cp:lastModifiedBy>Ingrid Janezic</cp:lastModifiedBy>
  <cp:revision>2</cp:revision>
  <dcterms:created xsi:type="dcterms:W3CDTF">2020-04-05T15:11:47Z</dcterms:created>
  <dcterms:modified xsi:type="dcterms:W3CDTF">2020-04-06T08:22:25Z</dcterms:modified>
</cp:coreProperties>
</file>