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58" r:id="rId5"/>
    <p:sldId id="290" r:id="rId6"/>
    <p:sldId id="259" r:id="rId7"/>
    <p:sldId id="291" r:id="rId8"/>
    <p:sldId id="260" r:id="rId9"/>
    <p:sldId id="293" r:id="rId10"/>
    <p:sldId id="292" r:id="rId11"/>
    <p:sldId id="294" r:id="rId12"/>
    <p:sldId id="296" r:id="rId13"/>
    <p:sldId id="297" r:id="rId14"/>
    <p:sldId id="261" r:id="rId15"/>
    <p:sldId id="262" r:id="rId16"/>
    <p:sldId id="264" r:id="rId17"/>
    <p:sldId id="300" r:id="rId18"/>
    <p:sldId id="299" r:id="rId19"/>
    <p:sldId id="298" r:id="rId20"/>
    <p:sldId id="302" r:id="rId21"/>
    <p:sldId id="288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D8168"/>
    <a:srgbClr val="B1B0A5"/>
    <a:srgbClr val="ECDED1"/>
    <a:srgbClr val="9F69C7"/>
    <a:srgbClr val="BD7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59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93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03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06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21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16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9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23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03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1A6B2-434B-4C3C-9461-682663174468}" type="datetimeFigureOut">
              <a:rPr lang="sl-SI" smtClean="0"/>
              <a:t>28. 04. 2020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775F-64CB-4129-BE4C-CA706C460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8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lika:Limestoneshale7342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imte.com/?q=interaktivni_ucbenik_prost_dostop/1000045#/stran80" TargetMode="External"/><Relationship Id="rId3" Type="http://schemas.openxmlformats.org/officeDocument/2006/relationships/hyperlink" Target="https://folio.rokus-klett.si/?credit=R5DRU4_sdz&amp;pages=62-63" TargetMode="External"/><Relationship Id="rId7" Type="http://schemas.openxmlformats.org/officeDocument/2006/relationships/hyperlink" Target="https://folio.rokus-klett.si/?credit=DSM4UC&amp;pages=40-41" TargetMode="External"/><Relationship Id="rId2" Type="http://schemas.openxmlformats.org/officeDocument/2006/relationships/hyperlink" Target="https://folio.rokus-klett.si/?credit=R5DRU4_ucb&amp;pages=52-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lio.rokus-klett.si/?credit=DSM4DZ&amp;pages=70-71" TargetMode="External"/><Relationship Id="rId5" Type="http://schemas.openxmlformats.org/officeDocument/2006/relationships/hyperlink" Target="https://folio.rokus-klett.si/?credit=MI_DIJ1DZ&amp;pages=46-47" TargetMode="External"/><Relationship Id="rId4" Type="http://schemas.openxmlformats.org/officeDocument/2006/relationships/hyperlink" Target="https://folio.rokus-klett.si/?credit=MI_DIJ1UC&amp;pages=62-63" TargetMode="External"/><Relationship Id="rId9" Type="http://schemas.openxmlformats.org/officeDocument/2006/relationships/hyperlink" Target="https://ucilnice.arnes.si/course/view.php?id=8909#section-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524835" y="504968"/>
            <a:ext cx="393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NARAVNI POJAVI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46221" y="1183710"/>
            <a:ext cx="846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Pokrajine v Sloveniji so različne in razgibane. Oglej si slike in razmisli, kako se pokrajine razlikujejo razlikujejo.</a:t>
            </a:r>
          </a:p>
        </p:txBody>
      </p:sp>
      <p:pic>
        <p:nvPicPr>
          <p:cNvPr id="1032" name="Picture 8" descr="Slovonske technobe: Ljubljanska kot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9623426"/>
            <a:ext cx="7342652" cy="27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orenjska - Kam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4" y="4741909"/>
            <a:ext cx="3470423" cy="20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rajinski park Goričko - Izlet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7" y="2282184"/>
            <a:ext cx="3399511" cy="22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ka Kolpa - od izvira do Hrvaš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93" y="2282184"/>
            <a:ext cx="3572173" cy="23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rajinski park Strunjan | Lipov l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4812975"/>
            <a:ext cx="2930726" cy="19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219200" y="4190525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Goričko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666736" y="4190525"/>
            <a:ext cx="18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Dolina reke Kolpe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219199" y="6398437"/>
            <a:ext cx="228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Triglavski narodni park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682406" y="637102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Strunjanski klif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190500" y="95120"/>
            <a:ext cx="39998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 4. 5. do 8. 5. 2020</a:t>
            </a:r>
          </a:p>
          <a:p>
            <a:endParaRPr lang="sl-SI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 2. ura</a:t>
            </a:r>
          </a:p>
        </p:txBody>
      </p:sp>
    </p:spTree>
    <p:extLst>
      <p:ext uri="{BB962C8B-B14F-4D97-AF65-F5344CB8AC3E}">
        <p14:creationId xmlns:p14="http://schemas.microsoft.com/office/powerpoint/2010/main" val="207707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670" t="17324" r="25998" b="18640"/>
          <a:stretch/>
        </p:blipFill>
        <p:spPr>
          <a:xfrm>
            <a:off x="224589" y="166477"/>
            <a:ext cx="8627795" cy="64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4077821" cy="4351338"/>
          </a:xfrm>
        </p:spPr>
        <p:txBody>
          <a:bodyPr/>
          <a:lstStyle/>
          <a:p>
            <a:pPr marL="0" indent="0">
              <a:buNone/>
            </a:pPr>
            <a:r>
              <a:rPr lang="sl-SI" altLang="sl-SI" sz="3200" b="1" dirty="0">
                <a:solidFill>
                  <a:schemeClr val="accent6"/>
                </a:solidFill>
              </a:rPr>
              <a:t>PRST (različne vrste zemlje)</a:t>
            </a:r>
            <a:r>
              <a:rPr lang="sl-SI" altLang="sl-SI" sz="3200" dirty="0"/>
              <a:t> je tanka zgornja plast površja. Debelina prsti je odvisna tudi od tega, kako strmo je površje.</a:t>
            </a:r>
          </a:p>
          <a:p>
            <a:pPr marL="0" indent="0">
              <a:buNone/>
            </a:pPr>
            <a:r>
              <a:rPr lang="sl-SI" altLang="sl-SI" sz="3200" dirty="0"/>
              <a:t>Od kakovosti prsti je odvisno uspevanje rastlin. </a:t>
            </a:r>
          </a:p>
          <a:p>
            <a:endParaRPr lang="sl-SI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96975"/>
            <a:ext cx="8507413" cy="532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altLang="sl-SI" dirty="0"/>
          </a:p>
        </p:txBody>
      </p:sp>
      <p:pic>
        <p:nvPicPr>
          <p:cNvPr id="5" name="Picture 6" descr="rdeca-prst-pri-slovenski-vasi-in-preprecevanje-eroz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693949"/>
            <a:ext cx="3663950" cy="19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aši vrtovi #9 - Anja Pirc, Novo mesto - Vrt Obil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2960800"/>
            <a:ext cx="3668844" cy="24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7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5747" t="16420" r="25610" b="19363"/>
          <a:stretch/>
        </p:blipFill>
        <p:spPr>
          <a:xfrm>
            <a:off x="416859" y="295835"/>
            <a:ext cx="8278666" cy="61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KAMNINE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44274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Pod prstjo je plast </a:t>
            </a:r>
            <a:r>
              <a:rPr lang="sl-SI" sz="3200" b="1" dirty="0">
                <a:solidFill>
                  <a:schemeClr val="accent6"/>
                </a:solidFill>
              </a:rPr>
              <a:t>KAMNIN (različne vrste kamnov)</a:t>
            </a:r>
            <a:r>
              <a:rPr lang="sl-SI" sz="3200" dirty="0"/>
              <a:t>. Ljudje jih kopljemo v kamnolomih in uporabljamo za gradnjo.</a:t>
            </a:r>
          </a:p>
          <a:p>
            <a:pPr marL="0" indent="0">
              <a:buNone/>
            </a:pPr>
            <a:r>
              <a:rPr lang="sl-SI" sz="3200" dirty="0"/>
              <a:t>Nekatere kamnine prepuščajo vodo, nekatere pa ne.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8857" t="17893" r="40216" b="26961"/>
          <a:stretch/>
        </p:blipFill>
        <p:spPr>
          <a:xfrm>
            <a:off x="5908045" y="123393"/>
            <a:ext cx="2716306" cy="2057808"/>
          </a:xfrm>
          <a:prstGeom prst="rect">
            <a:avLst/>
          </a:prstGeom>
        </p:spPr>
      </p:pic>
      <p:pic>
        <p:nvPicPr>
          <p:cNvPr id="5" name="Picture 5" descr="Limestoneshale734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59" y="2422934"/>
            <a:ext cx="3096395" cy="229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Nd9GcRbBGI6LKWJo7yJhmlys5c2_vSAfVWTaOe6HF8X0w93i7pXD2Xld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4"/>
          <a:stretch/>
        </p:blipFill>
        <p:spPr bwMode="auto">
          <a:xfrm>
            <a:off x="5609642" y="5031441"/>
            <a:ext cx="3313112" cy="154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2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885" t="17402" r="26023" b="21324"/>
          <a:stretch/>
        </p:blipFill>
        <p:spPr>
          <a:xfrm>
            <a:off x="381858" y="365126"/>
            <a:ext cx="8380283" cy="60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485900"/>
            <a:ext cx="38862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b="1" dirty="0">
                <a:solidFill>
                  <a:schemeClr val="accent6"/>
                </a:solidFill>
              </a:rPr>
              <a:t>VODE</a:t>
            </a:r>
            <a:r>
              <a:rPr lang="sl-SI" altLang="sl-SI" dirty="0"/>
              <a:t> so lahko </a:t>
            </a:r>
            <a:r>
              <a:rPr lang="sl-SI" altLang="sl-SI" dirty="0">
                <a:solidFill>
                  <a:schemeClr val="accent6"/>
                </a:solidFill>
              </a:rPr>
              <a:t>površinske</a:t>
            </a:r>
            <a:r>
              <a:rPr lang="sl-SI" altLang="sl-SI" dirty="0"/>
              <a:t>: jezera, reke, morja</a:t>
            </a:r>
          </a:p>
          <a:p>
            <a:pPr marL="0" indent="0">
              <a:buNone/>
            </a:pPr>
            <a:r>
              <a:rPr lang="sl-SI" altLang="sl-SI" dirty="0"/>
              <a:t>in </a:t>
            </a:r>
            <a:r>
              <a:rPr lang="sl-SI" altLang="sl-SI" dirty="0">
                <a:solidFill>
                  <a:schemeClr val="accent6"/>
                </a:solidFill>
              </a:rPr>
              <a:t>podzemne</a:t>
            </a:r>
            <a:r>
              <a:rPr lang="sl-SI" altLang="sl-SI" dirty="0"/>
              <a:t>: podtalnica, podzemne reke…</a:t>
            </a:r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r>
              <a:rPr lang="sl-SI" altLang="sl-SI" dirty="0"/>
              <a:t>V Sloveniji imamo veliko padavin in zato veliko rek, jezer, potokov, podtalnih voda.</a:t>
            </a:r>
          </a:p>
          <a:p>
            <a:endParaRPr lang="sl-SI" dirty="0"/>
          </a:p>
        </p:txBody>
      </p:sp>
      <p:pic>
        <p:nvPicPr>
          <p:cNvPr id="5" name="Picture 9" descr="-glavne-znamenitosti-Crno_jezero2_Slovenia_Slovenija_Maribor_Pohorje_Marko_Petr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86" y="4001294"/>
            <a:ext cx="3424746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likaPodzemnaR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32" y="365126"/>
            <a:ext cx="285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4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598" t="16319" r="26574" b="21527"/>
          <a:stretch/>
        </p:blipFill>
        <p:spPr>
          <a:xfrm>
            <a:off x="76200" y="217169"/>
            <a:ext cx="8854739" cy="64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4397375"/>
            <a:ext cx="7886700" cy="2003425"/>
          </a:xfrm>
        </p:spPr>
        <p:txBody>
          <a:bodyPr>
            <a:normAutofit/>
          </a:bodyPr>
          <a:lstStyle/>
          <a:p>
            <a:r>
              <a:rPr lang="sl-SI" sz="4000" dirty="0"/>
              <a:t>Oglej si sliko pobližje še v učbeniku  na strani 53. Preberi tudi Moram vedeti in Zanimivost.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1694" t="17708" r="21498" b="28125"/>
          <a:stretch/>
        </p:blipFill>
        <p:spPr>
          <a:xfrm>
            <a:off x="2343151" y="1425575"/>
            <a:ext cx="3926681" cy="19431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Pravokotnik 4"/>
          <p:cNvSpPr/>
          <p:nvPr/>
        </p:nvSpPr>
        <p:spPr>
          <a:xfrm>
            <a:off x="628650" y="699869"/>
            <a:ext cx="8210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Kaj je to? Pod katero naravno značilnost spada?</a:t>
            </a:r>
          </a:p>
        </p:txBody>
      </p:sp>
      <p:sp>
        <p:nvSpPr>
          <p:cNvPr id="6" name="Pravokotnik 5"/>
          <p:cNvSpPr/>
          <p:nvPr/>
        </p:nvSpPr>
        <p:spPr>
          <a:xfrm rot="10800000">
            <a:off x="628650" y="3670179"/>
            <a:ext cx="821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2">
                    <a:lumMod val="90000"/>
                  </a:schemeClr>
                </a:solidFill>
              </a:rPr>
              <a:t>VETER, spada pod podnebje</a:t>
            </a:r>
          </a:p>
        </p:txBody>
      </p:sp>
    </p:spTree>
    <p:extLst>
      <p:ext uri="{BB962C8B-B14F-4D97-AF65-F5344CB8AC3E}">
        <p14:creationId xmlns:p14="http://schemas.microsoft.com/office/powerpoint/2010/main" val="16974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349" y="136526"/>
            <a:ext cx="81153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2800" dirty="0"/>
              <a:t>V zvezek preriši skico in vpiši naravne značilnosti v ustrezne prostorčke. Česa ni na sliki? </a:t>
            </a:r>
            <a:r>
              <a:rPr lang="sl-SI" sz="2800" dirty="0" err="1"/>
              <a:t>Doriši</a:t>
            </a:r>
            <a:r>
              <a:rPr lang="sl-SI" sz="2800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1108" t="15625" r="21108" b="17362"/>
          <a:stretch/>
        </p:blipFill>
        <p:spPr>
          <a:xfrm>
            <a:off x="260827" y="1199357"/>
            <a:ext cx="8622345" cy="562200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467350" y="1981200"/>
            <a:ext cx="571500" cy="323850"/>
          </a:xfrm>
          <a:prstGeom prst="ellipse">
            <a:avLst/>
          </a:prstGeom>
          <a:solidFill>
            <a:srgbClr val="ECDED1"/>
          </a:solidFill>
          <a:ln>
            <a:solidFill>
              <a:srgbClr val="ECD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7219950" y="2667000"/>
            <a:ext cx="1200150" cy="64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D8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581650" y="4401279"/>
            <a:ext cx="571500" cy="323850"/>
          </a:xfrm>
          <a:prstGeom prst="ellipse">
            <a:avLst/>
          </a:prstGeom>
          <a:solidFill>
            <a:srgbClr val="ECDED1"/>
          </a:solidFill>
          <a:ln>
            <a:solidFill>
              <a:srgbClr val="ECD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2565878" y="4620353"/>
            <a:ext cx="571500" cy="323850"/>
          </a:xfrm>
          <a:prstGeom prst="ellipse">
            <a:avLst/>
          </a:prstGeom>
          <a:solidFill>
            <a:srgbClr val="ECDED1"/>
          </a:solidFill>
          <a:ln>
            <a:solidFill>
              <a:srgbClr val="ECD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1447800" y="5886450"/>
            <a:ext cx="1060928" cy="361950"/>
          </a:xfrm>
          <a:prstGeom prst="ellipse">
            <a:avLst/>
          </a:prstGeom>
          <a:solidFill>
            <a:srgbClr val="ECDED1"/>
          </a:solidFill>
          <a:ln>
            <a:solidFill>
              <a:srgbClr val="ECD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3962398" y="1199357"/>
            <a:ext cx="647701" cy="424657"/>
          </a:xfrm>
          <a:prstGeom prst="ellipse">
            <a:avLst/>
          </a:prstGeom>
          <a:solidFill>
            <a:srgbClr val="ECDED1"/>
          </a:solidFill>
          <a:ln>
            <a:solidFill>
              <a:srgbClr val="ECD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1480028" y="3170174"/>
            <a:ext cx="1371600" cy="647700"/>
          </a:xfrm>
          <a:prstGeom prst="ellipse">
            <a:avLst/>
          </a:prstGeom>
          <a:solidFill>
            <a:srgbClr val="ECDED1"/>
          </a:solidFill>
          <a:ln>
            <a:solidFill>
              <a:srgbClr val="9D8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6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2462" y="4722416"/>
            <a:ext cx="7886700" cy="16073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Katera naravna značilnost se ti zdi najpomembnejša za življenje ljudi? Razloži zakaj.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POŠLJI FOTOGRAFIJO PRERISANE SKICE IN ODGOVOR .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514350" y="3312716"/>
            <a:ext cx="2495550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PODNEBJE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2543175" y="1903016"/>
            <a:ext cx="19431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VODE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285750" y="1935560"/>
            <a:ext cx="2114550" cy="1143000"/>
          </a:xfrm>
          <a:prstGeom prst="roundRect">
            <a:avLst/>
          </a:prstGeom>
          <a:solidFill>
            <a:srgbClr val="9F69C7"/>
          </a:solidFill>
          <a:ln>
            <a:solidFill>
              <a:srgbClr val="9F6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RELIEF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4729162" y="1905397"/>
            <a:ext cx="1657350" cy="1143000"/>
          </a:xfrm>
          <a:prstGeom prst="roundRect">
            <a:avLst/>
          </a:prstGeom>
          <a:solidFill>
            <a:srgbClr val="BD7F4B"/>
          </a:solidFill>
          <a:ln>
            <a:solidFill>
              <a:srgbClr val="BD7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PRST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3362325" y="3180556"/>
            <a:ext cx="2495550" cy="1143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KAMNINE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6105525" y="3180556"/>
            <a:ext cx="2857500" cy="1143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RASTLINSTVO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6510337" y="1866106"/>
            <a:ext cx="2495550" cy="1143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ŽIVALSTVO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652462" y="551656"/>
            <a:ext cx="81534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NARAVNE ZNAČILNOSTI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63046"/>
            <a:ext cx="733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699" t="16185" r="25735" b="18517"/>
          <a:stretch/>
        </p:blipFill>
        <p:spPr>
          <a:xfrm>
            <a:off x="742949" y="1085851"/>
            <a:ext cx="7494605" cy="566547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38164" y="291584"/>
            <a:ext cx="8820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slovenskih pokrajinah najdemo različne </a:t>
            </a:r>
            <a:r>
              <a:rPr lang="sl-SI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NARAVNE POJAVE.</a:t>
            </a:r>
          </a:p>
          <a:p>
            <a:r>
              <a:rPr lang="sl-SI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Torej oblike, pojave, ki jih je ustvarila narava. </a:t>
            </a:r>
          </a:p>
        </p:txBody>
      </p:sp>
    </p:spTree>
    <p:extLst>
      <p:ext uri="{BB962C8B-B14F-4D97-AF65-F5344CB8AC3E}">
        <p14:creationId xmlns:p14="http://schemas.microsoft.com/office/powerpoint/2010/main" val="316451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647700" y="377825"/>
            <a:ext cx="596265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Oglej si slike.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 V zvezek napiši katere naravne značilnosti prikazujejo. Brez kukanja, poskusi se spomniti vseh besed.</a:t>
            </a:r>
          </a:p>
        </p:txBody>
      </p:sp>
      <p:sp>
        <p:nvSpPr>
          <p:cNvPr id="6" name="AutoShape 2" descr="LZS - Raca mlakarica"/>
          <p:cNvSpPr>
            <a:spLocks noChangeAspect="1" noChangeArrowheads="1"/>
          </p:cNvSpPr>
          <p:nvPr/>
        </p:nvSpPr>
        <p:spPr bwMode="auto">
          <a:xfrm>
            <a:off x="5676900" y="23510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2" name="Picture 4" descr="LZS - Raca mlaka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044680"/>
            <a:ext cx="2402415" cy="1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lanika - Wikipedija, prosta 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7" y="229762"/>
            <a:ext cx="2260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mnolom - Vodnogospodarsko podjetje d.d. Kran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90" y="4240988"/>
            <a:ext cx="2873479" cy="19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satek.files.wordpress.com/2010/05/mavrica-2.jpg?w=5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7" y="2093317"/>
            <a:ext cx="2430681" cy="17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ile:Potok Roztoka.jp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39" y="2044680"/>
            <a:ext cx="2519868" cy="1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eloindom: Kakor boš sejal, tako boš ž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6" y="4076794"/>
            <a:ext cx="1937653" cy="25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data:image/jpeg;base64,/9j/4AAQSkZJRgABAQAAAQABAAD/2wCEAAkGBxMTEhUTExMWFhUXGBoaGBgYGBsYHxgbHRsZIBoaGxkbHiggGholHhsbIjEiJiorLi4uHSAzODMtNygtLisBCgoKDg0OGxAQGzUlICUtLy0tLTUyNS0vNS8tLS0tLS0tLy8tLS0tLS0tLy0tLS0tLy0tLS0tLS0tLS0tLS0vLf/AABEIAMwA9wMBIgACEQEDEQH/xAAbAAACAwEBAQAAAAAAAAAAAAADBAECBQYAB//EADwQAAECBAQEBAQGAQMEAwEAAAECEQADITEEEkFRImFxgQWRofATMrHBBkJS0eHxFCNyghUzYpI0U9IW/8QAGQEAAwEBAQAAAAAAAAAAAAAAAQIDAAQF/8QALxEAAgICAgEDAgUCBwAAAAAAAAECEQMhEjFBBBNRIoEyYZGx8EKhBRRSccHh8f/aAAwDAQACEQMRAD8AyPik6sSHGr7isUTMTrfo0JLxJIA5wFV7x7Kx/J49mkrFiBpmgX+3lCyZZ1pELw5BasMlFasFMbUQqwP1gC0kaQSSWuQO/wC0EnThose3jKdOjcRV4iIUxPzPEBt/rFeaF4MuFRLwMEdon4o2+sHkDiEBi4iZNagQxKQk2D+9/YgPIkbgC7RKalm+kEUkAOUmmjH+vpEylJP5D9IHuo3ErkO0WTIVoD5PBjK5ML3B6RcLIHyj1b6Qj9R8B4IWMlWx8olOEUQ9upgv+Ydk/U7Vpy3iPiHU+n0rG96RuKPf4CxVx77RVWGWND5fvBQsCpBHQ/blDMt7pJbdz9IX32bihM4ZYuk+kQJCtvUQ4tSq/wAQriUQ0czYGgJprEZ4oSPZiUE2Zx1ivMWixntqfOGsJOBNVHuYRXK1ZupgjZT/ADAbTQUmOT5YFzBpLJAcCM0FR0LcreWkFQFgMSPT3tE5TSW2FRNSbOza/f1iFkKYKq1jrCKJydw/Iv6QRGMD6n3yiPuxQ3BsZQrLrTnpEQnNWFaPsxYjruY9D+9jfbN7bOeM2I+OfYjSXhJYDqHEKMlaFfQmsJqQCxykftvEVnTKuLAfGiDiNYLlS/yt1J9mKzJaTr2JD/1DLIjNMGZ55d48ZraiKf4q2JSlSgLlIJAezsKRpeD/AIYxGJQpUkBRSplJKgk/K7gKYNpeC8kVtsyhJ6SEkzk94MhYVCisIoXDaFxTzsezwXDhtH7+nveA5x7TNT8ocEoey33i6cMNT2f6PCkyebAEDyg8gFs2nu3v6QjlKuzKvg0MOgAEB3a1PVrV+8NSVZuTdvp7pApPipRLKMqVoJBdg4cEcOzuHA5UiKcJDWPfZq6Ee6PBtvsbXgZmEEX7HQiAzCKUBHN35xExdjbQuPr7+sVodWoOcGLEaHMb4h8VTlKUgJSlkhhR6/7q77REiY1D6e2/vsUSGNWf+rxeXiB707awWlWgbu2FxcoAggBn8wa7Nf6wOTL4piCAQkuC5ragO9PrB0cRArWzVANDT3SAz5SkmqVO2QuG4hWg6ERlPwOo3sGpeWg7Vtf+YLh8YAkuLaiu8KTZC6G4Lj5kmxbf+2ikqWqpKRtdPLYtFKi0LxZrEO7QJKHNiRdvrFJM7Kwyj/2F6a9aQzKnJNXAG5Uza9LtTlC8mgcTNXJILE0NHt7LfaBpNaaa8r+UN4/GynZPG1MxBAN7fmN+UZfxVWdgLhgBpV46Y5G0K40xxWJyhxxHerX9YGcepw1VVYsGsG6QBKW0o/cxVatSXvuLd+XOEasPQedjVVBJOoBHMwFUxVASSLNSKpILM7FzoL009+cURMAcKKUtX9R1pt/UK0kMiyFbOa7AH30hsYcsHP1p9YB/kh8qEktqKPTQtT94XXjV3UlQpav016xCXKT0OtD6prN8xvU5eXKsejMXPBPy17n0j0bgE1cJjpIC/ikqLK+HlloRUtlzEEBQDFwQrk2hEeMyWIVhEkkO4XMSM3CBQK+WqnY1ozNCU/AqTSimGiwxo4qkkDXnaArBDNbyHv3WONSg/Jf6kbf/AFLDHiEiWjKSRRSqgAMoqVa5s1ACC7xTH/ihZAQkoSkOQBJSllAhlZcpFg1aVq7xjJzEuCDVxr5Efdu7RQyEkvRJdiR9PQDtGqF7YeeRI08T+IsUorKZpaYOJICcgoLIbKHyh2DuTdy4/CfEVJCk56F7EhyFFia1GmsZ0mX8MhQIIBBZQKgWahGz0NocmSUqUpcsjIcp+GS6klmLFhwlVjUgHkYMuFUhblLtiuORMKlK+IzkEsbKSOEgCzJal9dYvgMfN4UJmjKmgBALAKdg+hMaKMp4fipSwr8RGUEUZlGhuA5AqG3h/BeGyFJolAmfqdRpqoJJYGo0HrCy9QoxqSNxrZkHxU/EPCjMkkHhC3FHYF0iouR3aGk+Mhan+Eiv/iOYqUgB3D+kU8U8Nw6UEDMJmnHmNr5QWs+jn644cqAOo+ZmazEvDQUMitC8mbi1LDgqQLGgAFgQAQASK1GtIInHBCs4EuYupIKWR1ygUI2AFzdg2Kiap2Jetav9vvDKMpd+VfffzguHyYfn4j4qnAAu6RoWFRp2aI+IRa76hn7XBpApFB6EaGvppXzg5mJYAihYVflt+8Dk110BqyZWKSSBMQAHDkXHTY6ND0uRKI/+Rl/3IIU1aFuEnVx6RmTJII4as9NWuKdH8u8JlRau9f7hr5dMVxN9fhcwK/0v9VCmUFy2sdFPQHk+vVhDw+ej/uYeasU/7arnnkzMRGZhsYtBdCimlx76Rr4f8Tz0/MEzBzGU9ART0hZTyr8NP9wU70QZ2FQ5nYeclmAC1rS9r5lIYuetDDeAxHhyx8uRTZmKlmgsQcxensw9g/xQhTZkKLlKQGBqXerWFLEEvSK+JY3DuXwwKzm4fhFy2jkFT9HMQeWb+lqX2Y0osxcb4rh3MuThhT80xLgEszJdi9DXyjIWv4gGVmFwlh5J0AGgvSNLEYtKiSmUJQBP5TparVq9OfeMWdjpImFcscVTxEEGn6asdteUehidLp/uK0el32ILFwB672tFRiUsDUvpUDXlX0gBK5qmBd99Dyv784BKlVJAcCjcxztF+Vi8TQleJj/6hz1flVyfdoqcYFF8gHK/p7rCUxQDE09RSj3q9n5Q1Kk0LONklwVWe7NQ9OkI0ls1hRizXhFCLgM2rFqxaXj05mypHfUi4OnpCqwFs1WFWJVTV7Bt2HLqEyQwyJe1SQWOwDtbd/2XjF9h2aKcdLKhwLNAAcxFRQEHvy0hn4ktVUqb1OrtWu1Ixlpz0SSeG1Nh+UNvftDciXlzJU/R36aOa8t2iU4peR4sMZCMwJLnWpSPR2j0XGKSn5/htyP2v2I+kRCXJ+GNS+TpfB/CZZSUrQDMYEozFJlgswICiFVBPKHJWBkySRKM1C6EtNBUAafnBISa0FCRvHLYLFyUrBnJKxldKlLmE5gRwsTUAVqN6VgHivi8pRyy5ZDEHMnKjmXGSvSgjyPZySlW/wDj9y1/J0EoyTMmTpiwUrzOgoRQ0HEQo57EgtrdqHO8f8VlTglEvMQKlZDB2ypSxqAlKUvW+Y3JMUl/iBYb4YQgVJSiUkUoAxJYn/j/ABad4weJmWMpACwkpB3CQmu5B58oeMJRdtf3/wCg2qoylJJAYhxqOHc9x9WgMuYUu4r21tDE3FJqTlOapSE5EprQMmhpqOZNoDMxQYJSlmoOI1ffMCaWYHS4jpjy6oDSDIWVUAblb30iFpPM0t790hNE8PlYUuwN/Z9tHv8AI2N7HvWlnaratDcXYpoyilZaofff6e+cK4nw8JPCRaxKqbm7P9eUVTNqCCGpYtetA97wwlL617/WvvrDxbi9PQHsoMOqnxGHMFXqCBuYLLSB2oX1Pcs+kOy2CEvVZKnS9CGQUasFfPTWm1B/4+YuwBrYjlevoz9I3u+GBoEUciz/AKbb9NfKJzaUfUNftvDEjCrIJQQojNRwCMoqSNbE+cLzcPMDunMaEBBehoCSLVDVPKCpWDi+yqZ4vam/TaCLnBVFDm+neIlYY1ORRCSyspdlPqRQF2DdT1POkhEtK/hzAhKT8QkpygknKpJ1TUE0a4eA5RsyYv8ACqCVUftWg7v94hSw2prp1qHNmjRwHhqJoJSrOAkKKQ1HFUkkgk0oGrvSMnGrmyJwUiUSlyRnahCQSCH4WBHluIooyasD/JGpK8NxC0pASU6g2rwsakVDXD0pWB43EokpUkLCpgVmIBcihSUlZYMS1MpIYVBqVPxP47MUrJJUQnICSk/MVGoGrBmcbmOfKw9SQTdulda/SkJhjkdOWvyNTX4g8/FqmEpahJo7VN2ewuYuJN3dXCAdgBsxFH0gSJ2Yh1B3NnpvSwGtPKGcOKKDkEHWj3qX03jrvihexoJYO5FMr0OUdiKd2pAPhgADNU9SG2o+tdoIlnY5XJNzdJ3ALP371gk4guyNWIdVNiRUgeUKpMwspIzUAZ+fCGenP0hmenRVAB8yjV+7uCN284GFFm0NOF15QwBqa7h6QNc5iTlKdDTdrtejwW2wUWykMUmjfKkZQR9TszPSJOH4nqGN/mGtk733t1a8wP8Am4TcF6FhUDu79qxOZRZ3DUCsoItYUoKBj+8K5MKR5MxqBGUaqIyg7ltDf12hNWKRmzBJOvC7OXfY676QXEzGJKaMmpUxu1kXGzQWTNcJbiLCgbuWpRqMNhWAtKw/kCROQS4JJDh6OLC716vHov8A4iSz3GiUhy+pcHb+Y9CycfkNMY8VwSEGigUmoKlkMoBgRZ9yKjuIxJgmISnNlrVJSUl2oRS1d4pi8VMWXV6AfQWhd36j39oXHjaW3YZPfQ9h8Wk0U4eh0o2hFjz5RpysKgsUm/O97M1QTHOhPv8AmCSJ6kilKvtaBkxX+F0GM6OgmYQXoNf/ANA9q15QtOkZfmAy7V9Rp27QvIxpJGZy1Bo/IkaRoGYlYysoXoeb0L38tucc9Th2VtMEcM7MRSlWBvUeTwmJWVI0cF1Aa6ONXtfbeGpayGdwLF3e7P8AXziuLWpBFHSo62s/D3+9IZWtC38iygGcl9a0rvTr6RQkkitOWlP4gs7DuKdWu41YhgD+8QvD5FMXY20I7HRy/sRSLXyBjUnFLDuokPu+v9Q8jEAjZz2LaGlOsZcvWzEetAaV090g8ulj2NxXf2bwkkajVlTQSMydjwHKTd6sa+Y5R1ngGMwzKlAhalMAiagpAKnLAJJITxOSX/NozcEZoZx7/jr/AHeVjFS1ZkEpU1xqz0O4c+piGTG5xpBto+sgJAAVLShf6VcQf/xVY+UL4nEEcJloyndLgjbYiPnmH/Ec0ApKs2xZ2uO4eunlQbvhf4tQGTMLPd7Cuvp07PHnT9PkhurN704+Ak/8OSwv4mFUcNMqSBxy1cshPCNab2oIDj5swBSZ2HC5dCZskoWXSniV8NQJFRlbbe0a2NxaABlyZAnMoFdUpAopD/OPXVzEGeFJCn4SxBpV7MW8vbWx+vz4lT2v1/n3JzlCX440/lHzjxSQAVCWoKdIUCGdNHyKAo6SSCwAewFgvhEqNFZRp897XYFx3q8fQ52ElzRlmIlzQdCEhQA3Fwx2b98z/wDkMOFZkKmINwCoKH3jpj/iONp2q/v/AD9AJrtM4cTUk8IAA3LGrhm5EisEQlWbiApTQh/+NSaGsdRjPwkv8vw1hw4JyGj1cC57feObxfhJlzChS1yiA9Q48wpj1BMehh9TiydMzQZXEKK51BL9ir25goJulPEzOKFn1JN+/nCjrlpSpSXZQDpNWDsLWLn0imFdQcENmt+ZLmhJ1DUJvFq1fgWxmUSVVdzoBc9Rdw960g8kGx4tgcpuSzOCfKBqkltEJqhyXck/pDdLXEXkIYlgRycFRtUqNEk7CwFQYjkypIZQY5JlKUeKjuHNL2GgHl3EUmeEqDPRTtrM6Bj8paIRNVUNwqAISSCX1dqG2grET5kwFLEBiCauCAGrr/Ucvuzb06K8VR4YFALrcm1W5UuXFGaGZRlpHCkauzUqWzA3tvHpkxZCTlIL8RCcwbfcPRiDva8CE5JUp2CiWYgoL6AnXeNzlLthUUi6pxSlgoZXoxbsU2A77R6ApXMbhCCaUURs7uKcmMegBqzHGHfWvnEfBa/P3yhpgCXehu4IIc6PtWInyq0IIKhXYsTfSz+fOLc2B7dCf+MHsB76+6xCJBGnp+4qzXjRk4cm6TSjE2rfmz2oaCHpOHp+Qh2rpuDSlGhJZ6NwMGXhiFBrUcE767f3GsFECtKU5AkWO0MT8Ogqqa7pFyGuSz05bQsZDODS4DncVoKafWEeXnRuNAp2JyXUamhd61oehaLjFBQqQP02PaLqnhIyshi4LoSo1f8AMQSzGldBtGZPlg0FNBy9YeKTM210aIfMcqgaO38b++vlnOA9PKlH9jWFsJLU1+Yq/wDV2gK56gqpZmpa2og8beg35YdMli2YEEHfr9G84oQUs9q6v0f6RDvXL39+7QWTINGO16+9PbwbrsRlkoJsL7jU7tC6ySWHlqPY/eNbDAMQeVnUPL176wnjU1SR6C29du8Thkt0FrQuZK0h8pIoXu3UbNvyhWeFp3D15e9IcTi1fKq2ri425jVtohUskMC4rztWG5NdmqwOFnVBo4INQCHBeoNCARrSNj/qRWMnwpIWopGYozWJZknhSWLUA8qRkoQb/anu0ESljw1Dbe/YhJ0NGUo6Ro4TwqZMygImJV+t1J4aMMpsAxNK8R2jrMImZLTlKyv/AIgNazG1NXhTw7xgTJhWKkpTmT8oCyBnbMzuRn1Azs9DDWKmrQlx8NT2CpgTqxD2RqxUQDlLPaPPzSyTnxA45JSXEZROX+kwPGALSoLKsmUgpFj5VJ0A5wijx1M11oAlywKpmKzFwWKUqSGUXKfXQPGLi/Gp8sqQrhqQ4GQtyBrzsIGPDlu+hHHJ5f8Acn/AEpSwk/ElpUAQUp1/MFOxAdOjg6CMubh5KJyspdSWIDgD/kbFrNR+kTiPFyoMhZKhUUPG7UBJzAEsW3GsZSsYDmC3CjokCiqMTlDlTsPKsepjlkqrDwjpmpiJikKUTxJLEqIJAoCaANqddDrA5sgVAUzsMqQGsOKg4f8Ac1w9YtPL0UULLHUpUFW1tRjfpAJJKqJKsj5kBs1A1GJGVRP3pAj0Mxg5agsMrFgpiGDXIfSvOLErUAOFQepy1A5gF671EXkEKJCnNS7sXFaKSBX30geZWapScwdnJdmAIoKsNTyMAFHpS7AJ0dnUxDFqKF+hDmLycQUoGapHzZtDqQenSBKypcBTgNwkto9muetcxiuHJScrBbWNnAFiDZXPkI1Jm6GcYAFpIC+IEOgfp6AvtbTlHoDcZScrFnBNbmvPqNOUegrrYRzGpQuocLoSWNSTXheuvrzgEicWZRbcEuKa5RWl+0HAYJzEEglwHJF2qW9HtSEsWBtlUNiGI1INxr6QkXeman2M4cLCSaEgiqXJY3Js7FgwY3puXETkozM4zWcOx7flb9t4yUTQAQHKVJ3II6Hf9zvAjMVcLLV3Lgu38wzx27BY9iMWakVAFhd7Wd9LxSViUqSx/oD3/EZ+Z7BgNi0GlhyDU9nvu3vyintpIFjc8bae+xt3MJM4cV7j78qtGjJwy8wSeEkhkl3q1AhLrJblpGjJweGAaeVpLgKIWkKAfiKUJCmNTSYzFqVjRdDcbMDCqq+tCRD83B5gHrs/u0LKkozqyFRQCcqiRmyvQksKtyEO4a92+19rfzE8kqdoMY+AGHwzAP8AKSDTTmG7f08PIARRw5PDSpvq7JNjF0pYkpVXivxfl8xfyiFozAAgEZqtTMCA5d3UQRQ1NeTRFzt7DVEzpigUjK9SKNRmvlZyftC86aX4knKQwelbsxsb9ILKSpLJLh/lJsd60fXrTueapjmPDUu9nqGJbclifWF6YaZkKw2xrVvv6G3OGhJKEBiEksQ5BuTUMflb13pDpnYZDqcuyhlABdQDBRKRkoaXrl0EZWLxhU2WWxAFVXU4LlWW5c72YRX6p6FbjHtlpoUZZUmWMzgKADbMyfOw2hVaykfMlOZJOge9Cn5qmlhVoL8SarKScjBuEZHpUn9RPOL+FeGoUoDOgDRy1mel2uIZRjFfWybyN7ii+D8VWhIRLSMgWFg2/SCSGewHC7a7voSpGIxC1FU7OpRTRJdyGZhW2ggk9GGQFIEzMpKapSxZ3rs7UqdBrGX4h+IMssokgSsynKyB8RT5aApAYEpTrvuYaOTFf0xv8xYrJLvSNDD+LysISZDTpycpRMzJUiWCKFLniUCX2DWVRuZxOP8AiGqzMU78ZJOXa27fezAXwxV3KSCnjoBXVrgdYqczpVLqEuGokaUD1r7aD27ZdKlSCy1SwpizvRkuTWxBcetxyg0mWgjKpICcxZzal3uavRvO0KqmIJyTaKzO6ABpc68z9oPKwiHyulIUlwXAswYseG5u4pBb+TUTgsyVBITQpfMXLuaUpxOhq7G0HSkZiHYEAEKSXcfm+behtXeB4UoZ8qqgglRScoB2NL1o+va+DWrMS7qJBDEswNiUvUNu31jNgoOiegcRUFByCFuWrQDK4egpUxKkhwCQkk/Mklga0ZVgRaLJmFeZLk5gWIUPN9CAWYi0DmhSQQsEJuFEhZ1udBcaXhEwMYU4pmsoAgqAIpq4AILCh5QmqVLNEnIoMSDmFRUghyK6N94awU4kJIGZJdndgWIqCqofQbjaKYMBaiQt2oyhUM1HrmY003jJ1dg7Cy0VLD8xcg5TUE/xX0MegeOwKpiUFK61fMSxoGj0FJNfiozUvCCTJii7KNru9XcgpFwOkJTZZUM16vQ01Gt7tpC6MQ2pb++UF/yKVTe7WuHuYCi4jppgAlnfo/7+XpEpWn+HPM2gik3ftrTpFM6WZh0UL+esWu0JVMtImlyUpBpYpcdQVfmFnhlcxhxTCdMoL33Pyi2j6UuyKZpIo+7WNv0xKFOHYlnH8Wrc+UZmXwODxFTMAECgITR+RJLnvSloVM0O9ufpFDMSQ+ut9AIDNLGlXq/b9mjJI2zRws9AIrc725/3v3jSWELAAUXcMBVtza3PaOcRJnKBAlqs70YM5JJdgG1LQ1gpgRlJVxZqkmmXoA/d+0JPEntMKl8nRyQATpQXDBjYsBS+949N8SlJTRTlKkjIguBRRC6610pXVzGHPxecMTwh2F6Od/bRDhnem0S/y67kxPefUUNLx81QUlLfMWLOcv5b0BZokSTMb4maYXokOWLXYdNNr7WwOHXNOWVRNMxqQQ7vz267R12AwwlJKUAuWzEmpPM/aI5/Uxxait/z9BG2u39jEwv4bUsELJQCXYgKWDrajEb+UPyPAZEtic0wswJLP2Swjdw8gqLOBqat3P7X5QLFY6TLJSGUoJJKlqSAAB+k2JY3e1QnXz36jLkfYIqUuhcYdCEFTJkpFQvhTVJB1Scxo2UAmtWEcz434mZq5k9ctksCoqBSwOVJZy5GlCQabUfx34qYghAUQlIK2U6j+YJJqEuQaszGhjlPFVrxUwKWo5lJJZ0kBhQJDPSp/Nfeo6vT4pJ3Lr5OqNwVWV8a8cMxSeGblSkJDqBUwsFEJqACBRhGXMQkrVMYqoDlfKx5toBsReDzfDvhM0yp+a/nlFW0r/EDw+DyqBBCjz3r+XXTW8einFL6Rm23bAzMUliRLy5gGJOa16G1qcooPFFEAOQ1KbQxOkF3CQWd89wBp0vyr3j0xYZkJSGIyijvUGo83Owgqvg1A8ZigtIUoF8wqNRXN3fLVoIqcihKCAp2ykCliGBJL2YtcxP+EZiyCchuql60PLrDBw8wqQksAhgCeI1NGCRmFBqPrGuK0DQzhZeVCrMBZJDuWLEvpXbSLTMRldJCQxzAg0JD3c3YF3iMPIk5VguCV2JIBYiz1udXu0VUsAJNXS4cqBd3DqCaXI84mnbEsP8AEEwOw3GWmQsKFqt6NBsLOWrgIVrUKLJoGUHdwSo7wvNlIyBQZIDvlASU3IANXBflpBV4fMgnOFAOakmlbKFjX0reNpoXzsoiQACETTRwbAjQOdRa0eJcqJ4ZyQMzF8zCiqGpbUFiwisiQEFBypUCjKsA3qeIBQrT7Qb/ACEZmUlswISoFqhyNa3tDXsxfw7FZgpKgXe4FRXWjxMVQUgZlSmId2zA7Vyvu/8AcehZLehk2ZMpLUNXs9Pf9RJms3O3P0rBJeGSWJUCKfVqgw5gfC/iD/uBTUZAq7uC55cjDyyQXbAoyXgzDOAIcsKe384oqezsH7vG9/0ZIorNSlT+14aw/hiDQIHltE36mCEbf3Odw+HXMbKlQBIGfRy9DfY2s3OGMHgpsxShL4iCAWNj35uI6/DeFMxZ9vev0hyTLUl8iA+4AHsxCfrf9KKRhaM7Afgkq4pswJJqQgV2NTSvSNZH4NkS0ZlNlQxKy5OwcVqdAKn6HlSpqEGdNBTLS5JuTrlQD8yiOwuSBHLeK+JqxE5KlywJUnMUIuCDlK8x1WcoqaOLMAmIQ97JK5S0V4xiHVj5asKcuVs5zpCglQQFDK5UeJRPCw4UkuxNY5fGy1Kyi4YF2cu27OBy/aNDGrXMGWTKKlCvA+YuBYbXDCperlmNgUFSEli4oUnRib87R6eGuSRz5bUW0c/8MuzGCCcyiMtQE9tjyjfmSS+zxgeILMvEJKvla7+fvnHblwJY+V2c2CfKdG3h/FjJQvKgCbRiQSCNbXI+pHSH8J41iCkVSwy1o6iTt6UaObWU8OUKPxDS5ZVHA+rmHlMlYSSpyaijAsAczvW1B3jyJ4YPdbZ1KGzqvEZpBQ6iZzFISFBKUZjdSS5JcZdqefO4vEMoomBGYAZsh1Lk3AJNUny3jOnYkSwaFJchqihADuasw8iIzpuOJDLWQHsKeZ0py6wMXpqKdD8/HEVRvoHert5a9IQXiiCWJSNKbta5YwOSpWimQbnV6g++cRN4aBGbY71ZvqN46lBIAfDTwHbKS2o8xrtFRPSptGu1GO5GoislKycpTl0IsUkVe23neCGaOC4UqpFCSG259YV0mMohZiSlBWDVqsHNLXvWltYXl4wKTRLqpc5RQGj6Do0TifhOrKogpqGJI2qDV6b6wzOSpYYpmKQ3EVZSxb5kFnAgL8xnQuqSQTwoQWYgHNmJDipLA94jBiblIYFJqX/KoHVqwTC4FgX4g1qg9eRHaKypBqUqZyzG4OtizfvvB5IRl0TXzEuxsHZuW5jwYuRqGItan0AgbqBOajPu9i1RfrFkymS4e+4G/rDqiTDyw6SlQLGx3FLgXNL9YWZctY23On7f1Bggq0t10Je3aLLW5ZQIBo4sR5QyBYaXMSUnQij6uN3oO3OCImuCMwL6GxY+jXgEiWHu76vcU/a0HOQDiIOwIN9a/aFk4xDGxxE0MSQHoCz9qGhj0ZWKnhmSAOTsY9EOfwOkCmZAlQJcgpPQi3SmkdB+FMTwKAo5SMouolLsBvQkl/rHKnISXNTU3p1jT8GdM5IGi77JIBrVtQOsNkhyTK0d3JwIV86gkfpFSe9h2hqZPkywAAKflBf/ANiX8g/eMSbNU7VSNvzHqdPdoFKSSaAH6fyY8z2/liql0jUXjlq1ZJ0AqenKM/xPx8yk5UH/AFCHJDMADUAbH2YQ8W8QVLUZabqFFVcWL3ZmItbeMoyxnBzZiRV6MHAoTdNv4tHTi9Mu5L/ZAlNrQcz554VZnmf6gL3Cswd9Gq/TcQ5hpkuXMClrlkJoSp1ku2YJTlpyf+IUWyVpLg5kkMFOQkGhpRn0Dx4ynBygOTxVJIuAda9aRWdPom2bGO8dQZiZcuUlfCKhCVjUlwZeYEJrws1TVoUx88vLngKSopPxOJKgpgkZsgAKKnLVwzG5L5S5MoBalLPxMpACC4zahVyzPaAycTkIVmIbiABGnfcesaOFRiuIbfk6hE5KkA5gzO/1jOnpkz0lIIVs4seTxoeH+FoVLmISUEh15s5BVmCVZQhmSQCRtTvHHrw8yTNNOEvlOgN6kaPvHasrlD6H14JL06Ut/Y0vEMdPlIRLLGWARlGtbnn7rCKsRnSVywrMyUtYBqfTc6COw8F8DxWLlrVLklYljiLAO9cqH+alWGjchHLeJ/h4oWQQqWoXSoEEa1FIThBq4qisJSjqX6mGrEOlnI0ZqU351NBZ4FKUAXVma9B6h6Q8nDT0KYJC9jTQbm0ISUgljmG7C3brpD2ilF/ihwzdGone+rDpBUYlSkkDej3oxeFCoMRz79+XKJTiFCopaw1EZoPE1xMTMS1AqjKJAdtKkHlC+GnalSUhiAL0PfteKSJ2UpcgAp0NqEF3HWAGTk4wpJT19Ov8xNRrQDQWhyMqkKckAkKJIY0BUCnfbrWFpbgEqUS73vo4cEkG9PpHkSmRVwBVjQi9X8ov8WVUlClJJvQNYBiDWNRgkpbl2AVor7sdOsXGILf6lWobnZnMVRMKcrqUzEEkc6X7xGcVBq/3Fd3gNCNhEzRVi7geQNRWvPvFjzU71p2+8UwynBcAHSlT1ilTqH7dbiGS2TZJueIn+PrDUuSaAqSkc/t5CFpSwDrmA7QaXlUoZjUh6E210pCyyeIhirHVTgkBnCbUBal6xmz8XmtXs30iy1Zi6QGLhLmgtYQtModX/US9YkortlZMXnTS+g5x6IWM1x33j0VVLsCryHlzSmqm7VpzpGhhJxK2F3DDUlIYBmrQD0hKScrpWAOW96/1DvgckCYj8yHzV5W0etBtWFQ0eztThwSA5UpVkAcReooOTUMN+CKlLEwqWlCpbpSiZnCStyBmKATlBuGq2mqWJx8xQUhAmAZ+NUvhDVcOkOsu3CT0sIp+EfE04TE/6YmLUVAFITxGoUUpSx0TpW9axCONW2+7Cn9VGv4hhUlJQpQE5MxwiYSkAMWyugMLHNQmnMwj4V4JiWXM+cKllwglSimilOkgBwGYAvagja8c8azzZpxUmbImJSCgBSQpSXOVRSpBBKgwAUzMdqLycYpcr4kmUmQmylmYspUzkhIKwJaBqyE18izfbev5/PkvjXKTbt/H/hXFYSRJlKK8qg6SlBExcyU6k/MkMJasrDiJUHYXMZniHhMgKIZYKmUOFSAp1ABIJA1JSHJDt1g0z8RqlJVNcHELZCAQFgVH+ollVISnKGFCR3t4b4RNx09SJ00LWMpUlLggEOliTTKLhgx5wK8juWOUqW3Xn8vucxjRKClpRLWUJK05+F1K4ggnQpdIDADMkGjml/BpkyVMlpTMXIUCnOoKUA71Xly6B6MpwW1MKz8KElaEL+VRLKFQxVci/VoDLmKmTCVnjAAJAzZttjvrFU1WjhbV6NhE9WGC1qbOC5UkpUlQcs1Wc00SdNiCYXHYaegmclctQ/SQRu7K0al9zyCGC/1FTElCZaVAhPxgvKlyliVISVE01BAetIF+Ivw7NkpExM6SuUosDKVR24gKM9CaF9wNZ43umxu1aOl8POHkpHwZ+KQCc3AhCW6NPrc3b1hnxnxr/JDTJq5hAYKmYeUlQAtxy5jl+bipj5yjGTJQOltabxp4fxElIcFy/oY64RjLojOcoo1Z/gUuakD/ACJIOucTUAV/UEHT2Y5vH/htaVEy1oU3/mA/Qqb1jSl+JBVi8SZ9Yo8cquIIZknTOYMgKoovNzMwIL71t3dmgs7wpYBUBQNQHMda05xq+IyitPC3kP2jFw+MUgspw3tom1IupX0XMwEJSkAAp6g6OTfT0iq0KCRUE0sxAr06w5/momJyqAvQ/KfMU01eFMVLKFkflNRz9NNoC+DF0SSoAFQqWu7OGiEzGJrSlKEU5nlFULqcyq+7wQIJBvWhpo7nS8GhWwCVOWer9abQWWOZ098jHkyiPy0016weVhXtc3hrQjfwMS05kkOxFb/TX+oEJqRQdHN3g6FpZQ1sfuYCFjo1bRzTl8DpdIEmTxMQHNL2fWH5qQkhTUCFJPdgBzaM1E0qWDoDfeLYqZxZS+X816awY2grQKWFqLglP6efKJ+CpZUQ7i/sax6UGNCMgtUftaDqxoytoNLf3/MG34MZxSxLgv5RMOYpWdPyhxajkbxEOnYVsvJl5iSxexBc9QI0JOLMsbNlCWAplL369jEGYyWLOXuwfQwmuW5pRnYn6ViKYLo6LA+KpSwF1GodxU3ANAaw4fFEoOeWVSZiVcKkhILtfMASBpHLCWM16s4bk1mPrD5xPxScwYk7AO9/OElDqQ0lezW8d8bM6aleJqv4YDhWZ06HMLVctzg3hmFlrQV/FDUDKISAdCz3LXEcvOkKTVP7ekOYaUlQGb5gdC1eY3gzVx1IRtyZ1C/w9UKRRW4INNGFgPONLBYWbLzkJSnOa/DUtVGoCVHONaHflGFJ8amoMu+VCSlSW+d7KOzUHQc4e8J/EKzMAn5chDZ6Ag7uKtpHFNZuO9/uJGMkNT5RK85AmKZnX8zW+ayu7dYTl4OUlXyMrQKSAR/toARzDxupxkuZmKahJykt9CGpzgKcy1FCQCQCohRADC/zMNh3iHKbdE5QbdGJjMM9o5/HYEkhTkKBcEN7MdF4j4klC0oUAFEm1gxapff6GFJpKnAYsasQWPNrGLY+cNk+EonLLw0xLBs26tTXUWpygeMRkDpXQkhLgpUG3FQ3MExuz0NenvaFp+BSv5gD6R2RzfJRTflGKgtU3bzifD56q5qjb9o2sNJTKOZTKATlZfEMuw1HYiM7HyZa1Ey+HZLlQ8zUd3johnvoZbDCek6xXE4dKhxAcoUTh5iSKU5sfbQaUoEkk5SkP/uGw5xZZr7F9uuhRXhrfKoiGDIoCriGo10qOcaMsAgGnV49OYCpo+kPKMe0wxyy/qRjzMGHKpbqblVtyIJJzlQ0/ZtBBUpCTmFCdjXvFSSO/OvS9ohKV6RRuw0iWofMAQ/l2pFpkhnCC+x96wGVNzcIDCx0v94rOlrzZQdXFdNdKRJ2+xkgMuVWpd7sdK15Qvi12ag8/wCYNiZ7Ka4GxeE5Ex5iWH5h5OIaEbdhUWNSEKehoL0oTsIsJ7AgkP1+sP8AiBrMKdCA3PUts7whJwNXVc8nbtAdeTNfILDAso0d7b7xUKY6Mbk1b1h8YbKkitan+G+kJzQQQElRBDZm56c4a7YEGwsoO4tvf+I9FjLyhzU7WpHoVqwUbWLkpWKsDYEj6wnNwSpZcElDfNfs27t7MNy5hVdvYMNTppCVIDZWAZhq0cyk1pjt2ZEtaQQQ70e1trR5UricOSC+3pGdMUy25ftD0qYQAXq4EV2uhVI1kpKgCGB/SdCeuhinwiSxQQGuK36e2hXEli4NyYaRNLGp+QH3yiDn5H7ZVWcUyuLXPsxdCafLrZmb3SIE4lo9LmEhidCY3JmPKUtIOQqY/MkG43I1aDjFTFS8uctqFVDaXBIOl4BgTwkmvsxK1Mabj1aNyXns1CuIkkrGYlTAsX0O3TSASJSpebKogkVLu7mv73esaAUaF4UxM88IYV5chHQm3oWSo9NxPEgqzOlmL3rUVjbnSmoQRR3KS3/tb1jHTLBuNH7wXCTlJmpYkgg0JJHykO3SJzgmLx5FcV4bndXxBVuYI2vSM9XhpSpiQCRoTvdiBGvhJbzS5JF2NtfSF8cjjMzULYbM9A0PGTT42Zx4icmTOOVTUBvSm8OYnKGCQBSr1f8AaAKDJIBLe/2hdKiaElsxEN3sPTLnEooP47RWXPBPCkk+jxEnAIUsAgsz33A/eBqDKKQWAIFI3egPWymNxkw8Kw239iFcJIUsu5AjTUlnTemsSZYSABasOmoqg+C8iV8NOa7cT19RA1KdS1cm7ln02eG5w4V/7R9SPsIpJATIJADjXq/7RmiiRjTMOKqpxOPfaL4STlIVsQfJqRcHMGNgQAOwhzxFASKbD1S8Byfg3YSSoKAURUuSXuXOmlxC8xbKNWO/8Q/lZIbbytaMyf8APCf10xZLVgsROeutnf7DnAElbAiwMDxa9Pdo0/CpYJCTbKT3bnFelYPFmbMmKIdQodzHo2/DsIlc1SVOQLV6x6EnmjB0x47Vn//Z"/>
          <p:cNvSpPr>
            <a:spLocks noChangeAspect="1" noChangeArrowheads="1"/>
          </p:cNvSpPr>
          <p:nvPr/>
        </p:nvSpPr>
        <p:spPr bwMode="auto">
          <a:xfrm>
            <a:off x="-2419350" y="2540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86" name="Picture 18" descr="http://www.o-4os.ce.edus.si/gradiva/geo/geomorfologija/foto_geomorf/kolpa_recna_dol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86" y="4062907"/>
            <a:ext cx="2729317" cy="21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/>
          <p:cNvSpPr txBox="1"/>
          <p:nvPr/>
        </p:nvSpPr>
        <p:spPr>
          <a:xfrm>
            <a:off x="6057017" y="407679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F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3093654" y="4010117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E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892948" y="395440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D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6207891" y="204468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Č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617889" y="192304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C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6362525" y="17890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A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926138" y="204468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chemeClr val="accent2"/>
                </a:solidFill>
              </a:rPr>
              <a:t>B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4" name="Označba mesta vsebine 2"/>
          <p:cNvSpPr txBox="1">
            <a:spLocks/>
          </p:cNvSpPr>
          <p:nvPr/>
        </p:nvSpPr>
        <p:spPr>
          <a:xfrm>
            <a:off x="3876849" y="6191250"/>
            <a:ext cx="5962650" cy="710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>
                <a:solidFill>
                  <a:schemeClr val="accent6"/>
                </a:solidFill>
              </a:rPr>
              <a:t>Pravilnost  preveri v rešitvah. Razmisli o morebitnih napakah in jih popravi.</a:t>
            </a:r>
          </a:p>
        </p:txBody>
      </p:sp>
    </p:spTree>
    <p:extLst>
      <p:ext uri="{BB962C8B-B14F-4D97-AF65-F5344CB8AC3E}">
        <p14:creationId xmlns:p14="http://schemas.microsoft.com/office/powerpoint/2010/main" val="412017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113"/>
          </a:xfrm>
        </p:spPr>
        <p:txBody>
          <a:bodyPr>
            <a:normAutofit fontScale="90000"/>
          </a:bodyPr>
          <a:lstStyle/>
          <a:p>
            <a:r>
              <a:rPr lang="sl-SI" dirty="0"/>
              <a:t>Viri: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83542" y="1195000"/>
            <a:ext cx="8336607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2"/>
              </a:rPr>
              <a:t>https://folio.rokus-klett.si/?credit=R5DRU4_ucb&amp;pages=52-53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3"/>
              </a:rPr>
              <a:t>https://folio.rokus-klett.si/?credit=R5DRU4_sdz&amp;pages=62-63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4"/>
              </a:rPr>
              <a:t>https://folio.rokus-klett.si/?credit=MI_DIJ1UC&amp;pages=62-63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5"/>
              </a:rPr>
              <a:t>https://folio.rokus-klett.si/?credit=MI_DIJ1DZ&amp;pages=46-47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6"/>
              </a:rPr>
              <a:t>https://folio.rokus-klett.si/?credit=DSM4DZ&amp;pages=70-71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7"/>
              </a:rPr>
              <a:t>https://folio.rokus-klett.si/?credit=DSM4UC&amp;pages=40-41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8"/>
              </a:rPr>
              <a:t>https://www.ucimte.com/?q=interaktivni_ucbenik_prost_dostop/1000045#/stran80</a:t>
            </a:r>
            <a:r>
              <a:rPr lang="sl-SI" dirty="0"/>
              <a:t>, 15. 4.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9"/>
              </a:rPr>
              <a:t>https://ucilnice.arnes.si/course/view.php?id=8909#section-6</a:t>
            </a:r>
            <a:r>
              <a:rPr lang="sl-SI" dirty="0"/>
              <a:t>, 15. 4. 2020</a:t>
            </a:r>
          </a:p>
          <a:p>
            <a:endParaRPr lang="sl-SI" sz="1350" dirty="0"/>
          </a:p>
        </p:txBody>
      </p:sp>
    </p:spTree>
    <p:extLst>
      <p:ext uri="{BB962C8B-B14F-4D97-AF65-F5344CB8AC3E}">
        <p14:creationId xmlns:p14="http://schemas.microsoft.com/office/powerpoint/2010/main" val="54078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PODNEBJE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8967" y="1375247"/>
            <a:ext cx="4475613" cy="5066495"/>
          </a:xfrm>
        </p:spPr>
        <p:txBody>
          <a:bodyPr>
            <a:normAutofit fontScale="92500"/>
          </a:bodyPr>
          <a:lstStyle/>
          <a:p>
            <a:r>
              <a:rPr lang="sl-SI" dirty="0"/>
              <a:t>Poznaš različne vrste </a:t>
            </a:r>
            <a:r>
              <a:rPr lang="sl-SI" dirty="0">
                <a:solidFill>
                  <a:schemeClr val="accent6"/>
                </a:solidFill>
              </a:rPr>
              <a:t>vremena</a:t>
            </a:r>
            <a:r>
              <a:rPr lang="sl-SI" dirty="0"/>
              <a:t>?</a:t>
            </a:r>
          </a:p>
          <a:p>
            <a:pPr marL="0" indent="0">
              <a:buNone/>
            </a:pPr>
            <a:r>
              <a:rPr lang="sl-SI" dirty="0"/>
              <a:t>Sončno vreme, dež, sneg, veter, megla, vse to je del vremena. </a:t>
            </a:r>
          </a:p>
          <a:p>
            <a:pPr marL="0" indent="0">
              <a:buNone/>
            </a:pPr>
            <a:r>
              <a:rPr lang="sl-SI" dirty="0"/>
              <a:t>V nekaterih krajih pade velika količina padavin, v nekateri je zelo toplo, v nekaterih je veliko snega. 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6"/>
                </a:solidFill>
              </a:rPr>
              <a:t>Letni časi </a:t>
            </a:r>
            <a:r>
              <a:rPr lang="sl-SI" dirty="0"/>
              <a:t>v različnih pokrajinah trajajo različno dolgo.</a:t>
            </a:r>
          </a:p>
          <a:p>
            <a:pPr marL="0" indent="0">
              <a:buNone/>
            </a:pPr>
            <a:r>
              <a:rPr lang="sl-SI" dirty="0"/>
              <a:t>Ko vreme spremljamo dalj časa, določimo </a:t>
            </a:r>
            <a:r>
              <a:rPr lang="sl-SI" b="1" dirty="0">
                <a:solidFill>
                  <a:schemeClr val="accent6"/>
                </a:solidFill>
              </a:rPr>
              <a:t>PODNEBJE.</a:t>
            </a:r>
          </a:p>
        </p:txBody>
      </p:sp>
      <p:pic>
        <p:nvPicPr>
          <p:cNvPr id="4" name="Picture 5" descr="ANd9GcTGsimakEQA9QVdcdGLDIsro8cp5yOILd7xRsK0c2SBgYH8jCD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5"/>
          <a:stretch/>
        </p:blipFill>
        <p:spPr bwMode="auto">
          <a:xfrm>
            <a:off x="5362563" y="4449170"/>
            <a:ext cx="3527425" cy="22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SarwG-7FtVoSplaU6laWCe5x2c1h4nw_pjz0XaSG5Xws0DBk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/>
          <a:stretch/>
        </p:blipFill>
        <p:spPr bwMode="auto">
          <a:xfrm>
            <a:off x="5279220" y="232014"/>
            <a:ext cx="3694113" cy="19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T7W-0-pft13_-aF3pizfNWoirWmgQ4l6fVhT3mcJe8aqYZ-wXP5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62" y="2343215"/>
            <a:ext cx="34559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2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261" t="16946" r="25949" b="19721"/>
          <a:stretch/>
        </p:blipFill>
        <p:spPr>
          <a:xfrm>
            <a:off x="153205" y="426720"/>
            <a:ext cx="8631454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RELIEF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466668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altLang="sl-SI" sz="3600" b="1" dirty="0">
                <a:solidFill>
                  <a:schemeClr val="accent6"/>
                </a:solidFill>
              </a:rPr>
              <a:t>RELIEF </a:t>
            </a:r>
            <a:r>
              <a:rPr lang="sl-SI" altLang="sl-SI" sz="3600" dirty="0"/>
              <a:t>ali oblikovanost površja nam pove, kje so </a:t>
            </a:r>
            <a:r>
              <a:rPr lang="sl-SI" altLang="sl-SI" sz="3600" dirty="0">
                <a:solidFill>
                  <a:schemeClr val="accent6"/>
                </a:solidFill>
              </a:rPr>
              <a:t>nižine</a:t>
            </a:r>
            <a:r>
              <a:rPr lang="sl-SI" altLang="sl-SI" sz="3600" dirty="0"/>
              <a:t>, kje </a:t>
            </a:r>
            <a:r>
              <a:rPr lang="sl-SI" altLang="sl-SI" sz="3600" dirty="0">
                <a:solidFill>
                  <a:schemeClr val="accent6"/>
                </a:solidFill>
              </a:rPr>
              <a:t>gorovja (več gora skupaj), hribovja (več hribov skupaj), ravnine</a:t>
            </a:r>
            <a:r>
              <a:rPr lang="sl-SI" altLang="sl-SI" sz="3600" dirty="0"/>
              <a:t>, </a:t>
            </a:r>
            <a:r>
              <a:rPr lang="sl-SI" altLang="sl-SI" sz="3600" dirty="0">
                <a:solidFill>
                  <a:schemeClr val="accent6"/>
                </a:solidFill>
              </a:rPr>
              <a:t>doline</a:t>
            </a:r>
            <a:r>
              <a:rPr lang="sl-SI" altLang="sl-SI" sz="3600" dirty="0"/>
              <a:t>…</a:t>
            </a:r>
          </a:p>
          <a:p>
            <a:pPr marL="0" indent="0">
              <a:buNone/>
            </a:pPr>
            <a:r>
              <a:rPr lang="sl-SI" altLang="sl-SI" sz="3600" dirty="0"/>
              <a:t>Oblikovanost površja močno </a:t>
            </a:r>
            <a:r>
              <a:rPr lang="sl-SI" altLang="sl-SI" sz="3600" dirty="0">
                <a:solidFill>
                  <a:schemeClr val="accent6"/>
                </a:solidFill>
              </a:rPr>
              <a:t>vpliva</a:t>
            </a:r>
            <a:r>
              <a:rPr lang="sl-SI" altLang="sl-SI" sz="3600" dirty="0"/>
              <a:t> na življenje ljudi.</a:t>
            </a:r>
          </a:p>
          <a:p>
            <a:pPr marL="0" indent="0">
              <a:buNone/>
            </a:pPr>
            <a:r>
              <a:rPr lang="sl-SI" altLang="sl-SI" sz="3600" dirty="0"/>
              <a:t>Ravnine so primerne za gradnjo in poljedelstvo.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5" descr="logarska-dolina_135102_135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154287"/>
            <a:ext cx="2688846" cy="2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T_vhdk4TWKw7Ohm0KVTWhWA_CsWp6tyS7zye1WPMYDD4f8QVWV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41" y="2442381"/>
            <a:ext cx="2580323" cy="19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Šentjur | Camperstop (E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43" y="4486214"/>
            <a:ext cx="3371897" cy="22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805" t="16356" r="25805" b="20211"/>
          <a:stretch/>
        </p:blipFill>
        <p:spPr>
          <a:xfrm>
            <a:off x="450376" y="285617"/>
            <a:ext cx="8311487" cy="61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RASTLINSTVO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38150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chemeClr val="accent6"/>
                </a:solidFill>
              </a:rPr>
              <a:t>Travniki, različne vrste gozdov, grmovje…</a:t>
            </a:r>
          </a:p>
          <a:p>
            <a:pPr marL="0" indent="0">
              <a:buNone/>
            </a:pPr>
            <a:r>
              <a:rPr lang="sl-SI" sz="3200" dirty="0"/>
              <a:t>Vse to je del </a:t>
            </a:r>
            <a:r>
              <a:rPr lang="sl-SI" sz="3200" b="1" dirty="0">
                <a:solidFill>
                  <a:schemeClr val="accent6"/>
                </a:solidFill>
              </a:rPr>
              <a:t>RASTLINSTVA</a:t>
            </a:r>
            <a:r>
              <a:rPr lang="sl-SI" sz="3200" dirty="0"/>
              <a:t>, ki je značilno za neko pokrajino. Vrsta rastlin je odvisna od temperatur in količine padavin.</a:t>
            </a:r>
          </a:p>
        </p:txBody>
      </p:sp>
      <p:pic>
        <p:nvPicPr>
          <p:cNvPr id="4" name="Picture 5" descr="je-bu%20gozd_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50" y="204337"/>
            <a:ext cx="3992733" cy="29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Travnik - Wikipedija, prosta 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50" y="3337829"/>
            <a:ext cx="3992733" cy="29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8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00" t="16779" r="25688" b="22185"/>
          <a:stretch/>
        </p:blipFill>
        <p:spPr>
          <a:xfrm>
            <a:off x="420130" y="310156"/>
            <a:ext cx="8322817" cy="59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ŽIVALSTVO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4454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Živali imajo v pokrajini svoj življenjski prostor. Naravne značilnosti pokrajine vplivajo tudi na to, katera vrsta </a:t>
            </a:r>
            <a:r>
              <a:rPr lang="sl-SI" sz="3600" b="1" dirty="0">
                <a:solidFill>
                  <a:schemeClr val="accent6"/>
                </a:solidFill>
              </a:rPr>
              <a:t>ŽIVALSTVA</a:t>
            </a:r>
            <a:r>
              <a:rPr lang="sl-SI" sz="3600" dirty="0"/>
              <a:t> tam prebiva.</a:t>
            </a:r>
          </a:p>
        </p:txBody>
      </p:sp>
      <p:pic>
        <p:nvPicPr>
          <p:cNvPr id="4" name="Picture 7" descr="medved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533681"/>
            <a:ext cx="3476252" cy="23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APDw8ODw8PEQ8PEA4PEA8PEA8QDhYQFRYXFxUWFxYYHiggGRolGxUfIjIhJikrLy8wGx81ODMvNzQtLisBCgoKDg0OGxAQGi0iHyYtLjAtLS0tKy0tMC0tLS0tLS0tLS0tLS0tLS0tLS0tLystLS0tLS0tLS0tLS0tNS0tNf/AABEIALcBEwMBIgACEQEDEQH/xAAbAAEBAAMBAQEAAAAAAAAAAAAAAQQFBgcDAv/EADsQAAIBAwIDBwICCAUFAAAAAAECAAMRIQQSBTFBBhMiUWFxgZGhMkIUFSNSorHB4QdicoLRM2OTsvH/xAAaAQEAAgMBAAAAAAAAAAAAAAAAAQMCBAUG/8QAKhEBAAICAQMDAgYDAAAAAAAAAAECAxEEEiExIkFRBWETMoGRsdEjcaH/2gAMAwEAAhEDEQA/AM+IiehcEkliAkliAiIgIiIEliICIiAiIgIiIASySyAiIgIiICIiBIlkgIiJIREQEREBERBsiIgIiICIiAiIgIiICIiAiIgIiICIiQEREBLJLARLIYCJIgWIiAiIgJJYgSJYkkpERCCIiEkREBERICIiSEREgIiVR6gCxJJ5AAXJ+gkTaIjcpiJmdQxtdX7pDV/Kliw9Li5v6C8ySJpuIajvdNUuCFrVk09MGwchnVLm3ruNug9psdRqPEaVMqapyb5VAfzMP5LzPoLkU1yxPf27f9XWxTEa/wBvuD5RPnpqApoEBJte7MbszHJYnzJn1l8eFM/ZIliEEREBERAREQJEskkIiICIiBREglkBERASSxBoiQG8skIiICIiQEksQEREBP3THgrNZTso1HIe5W1rZA58+XXlPyBfE3vZ3T06lPULUAKuBTzax53t9pzvqHKpjxzT3lv8Hj2veL+0PLONccdTS2PvenTNfe9PZevVQ7WKg42hybEDJE2XZDg70UNasSaj7ioJBYBjdnY9XbHngAe2Vx7h9PS6XUafWPRpPUr209Q5O1ShYL5AKwNvJptqFEU0Wmt9qKqLc3NgLDPWV/T/APJ6p9lvPno9Me79xETquWREQEREBERAREQERECRLECREskSWSWEJEsSEpJLEka3inHabaek+kCpZwjUyA9XmFUEsQQtwQTnPpP1wri6V7oRsrKLtTPOwtcj0z8fecZp+Jl9M2lrP+xqhNlU5FJlIIYgZK45c8D2k13EUOs36MMiUzTRatzdkUBN736ta5Hmxvm84+DkWxzqe8OtmwVyR27S9Fiavs/xgaumSQFq0ztqoL2B6ML52kf1HSbSdatotG4cu1ZrOpIiJLEiJmaLR94Rf6enmfKUcjk48Feq8r8HHvmtqkMJzYE2vac5xTVVXDoHZeeFwbXAsDa/K87XiqoqqiWstywHVrTjdWi9/keEAbwTYWI5i3XE4Gfn5M1vTM1j4/t3ePwseKvqjc/P9MjRVCKJBc5sqsxJAta/M5xf6iYuj7SV6+oGm0hslIgvWIJCqu2+DzY225+2Zy/G+NkrVppi+2kPuXPzj7Tr+xvD0o6Oky5eui1qj9SWFwPYA2+st4vE/GvvJ3V8rk/g01Ty3HaKl+sO4GoYlKLFjTWwSofy7x1t6T6RE7uPFTHGqRpw75b5PzTsiIlisiIgIiICIiAiWIEkliBJZIgIiICIlkiSxEgIiIHjhLUr43Ky7rG31An7oalvEoAs9iSctcHHPrPijlRZ/wApttyPeXVHKkKBYKoYHna+TbkZwHddD2Y13c6sMAbVitF0NhYsRa3qD9rz0MH2nm/ZvTgainvKkU7VLDB3i+0G55Zv05eU9EptuzOpw5noc3lx631iIm21H30dMM+eSgsfiZ2v1YoU/CMspOOdug+ec1gYhXKi5C7reg6TRce4uCzAuAAiGxNrDZy97/0nmvqvVbka+IjT0X0yKxg3952tfjP7NrkDcWJJ8lxY/czj31tasGrO9qasdhwNxHK/nHCWWslRarsPGWUCxuTnJ/2zUcQ1Z3FVKilROxF8z1PqTfnK8ePUyuyX3ENc9Us7MeZJPlkz13sorDQ6UPz7oH/aSSv8JE8l4TpDqdRSojnVcAkcwvNiPYAz21ECgKMAAAD0HKdnhU7zZx+bbtFX6iInQc8iIgIiICIiAiIgIiICIiAkliBIiICIiSLJLEgSIiSPO/0jSahlaqxp1Ft3g2nZZeSrysOufOwmdoeF0qlNmuLvcqDYED2+LX6Z5TktbqVJ/Znw3NvDt/mTc/afKjrHX8xBsNpBzjlPMTS0x2nT0UWjfdudZQNAg/gtldjKQbeZ649P7fjQ8Qqo5qd867ssVZrNblgm2OVrWzNXW1lV2BZy+Mbjf6T4rWKk2tbyNpdSbV91d4rb2en8G7SUayhXdVqAgEHAJJxb1m5pamm34XUnqAQSPcTx3vb+Vug6CZFBaqgNSJG4H/pnNvg/ab1ObMRqY20r8OPaXsNKpY4PMFT84nmVfTmrqqiUXbcXLMpJIYkm7C/3E2vZfj5UbdRUvbwhibWYmwUjp/8AZjdn9ORxlxy7tKzrbla4AP8AFeV8ikZr1tXtvst495w0tW3t3fDinDu4UgVEuCr4ODflbGes0icNNWsyIrMWKlVHUMAR/P7Ttv8AEILT0y11VRVFamAwABIIbcp9CJ+eyNRf0qqq5DaTTvut5E2sfIhvsJTTjWpkjHa29+663Ji2Ocla+PZzH+H+nP6wX/tpXZvgbP5tPVJw3YqiE4lxFbDwGqq/6e+P/Anczp8Wuqfq5nKtu/6ERE2WsREQEREBERAREQEREBEsQJERAkSxAkCWSSLERICIiB5LYXdGpgoHspZttr3vj3+l58/1eq2Lr4QMlsjHP3nqPGOxOloUXqs7lwDduaWNrFwcAeuDjn0nmfEq1ijX3c0PI4xfljp59QZ5zHlreNw701mGMtMOpamgG3H48HzHvMJ0z9bg+c2hr2phaaqV5k2BJa012oY3DEfIGJYiFRFC7yCc/hzt+bc5md8osxAza6iwA9rfH1mHTYefx0n1SxIPlnEjaWbeljcN24EAsSbjmt7e9uc6LstUvr0cgAvo3QW6lGp2+dqic9U1AamQRc81YjxA4NweomQrfstLXQkPR1DU9w6EruU/0+JnTJ03ifuwtTqraPs2/wDilqwKenoA+Is1YjqFAKg/JY/Qza8F060NYKKiynQ07e6d3f8A9pi9ueFJqhpdQrjZu7tqi2I7txdDf/ULf75k8ZqvSbScR2laalKdcGwYU6gCk252DH+D2m1kvFc25+Y/bUtbHSbYdR8T++4Y3ZvThOK8TA/yt/5DvP3M66clwSuP1zxBf30QA9CaYQEe+T9DOtm7g10zr5n+Wnn31Rv4j+CIiXKSIlgSIiAliIEiWIEliICIiBDJKYgIiICSWIEiIgIiJI3NLUCsy1UILOKy6NHK7e9RSWqVSD4hfagA/e9fD4hxKlsdg4YqzEujHxhvPAFiL9J3vZrtPTJ06jTUzVo06jVDt8XJt21r2AYtblgEjGJwet0dbewrIKb7nJQKVCm5wo6DyGcW5zzGKNdnor942/CijgoVIYW2shVlOL2Y4IyM/wB58n0TG6hbAgkLlhi5Nvpy+8waVW+Rg2GevO86/glZgiXAa63ztBBY5FzfmT1meXJNY2xpXcuTbQ1UNmpsoO7bi/oLH3tM5+EMi7nwARuyAdx6AE8/TpPQAm673DMR1Nh0sLfujnyMw+I1VG+lWQFKi2sKdja2Tc4DYtaascqbey+cMQ5ClwtixSnUDYJ2kMARzx0PuOUz6HCawpPSYZ72k6fRgbH585vOCa2hTIAphUUYRzYC1xm5JPMgDIuOXQZdJqffoKtQ09P+K5wb88Ek5PLp8RbPbetFcddbbXszqKPCuHipqdzM1W4wrMp23KgHkBYXPUsbTkO1PEzra9QKq/o7bCAzNuNO5yeVuYPwJ0eretW0tJEpM5FXUCoEp7ss4ZLDPMKMg8hz6zXVeze2lV713XUVEBVUNJadN72U1HN7k3A2jz69Lq5dz6lE19ocTU1NSjq6ddW3OKiuCbKxsdrKfU9T1uZ6PwbtHR1Z200qg5/EFIFvPaTa9jYm17Gebca4a9Gp3bOh7pQXuQhu2bBSTc+oNjcSLqK9A0gPAdOe/UNYFgbMoJ5kEDl5FvOb2HPNJ7eGvlwVv58vYZZicL1q6ijTroQRUUHBBseqn1BxMudiJ3G4ciY1OpIiJKCIiAiIgIiICIiAiIgSIiAiIgIiICIlgfmJYgc72G0CihXfVIlEVg9PT6tmQVLlWBWmjXBOMNbzAvmcrxeuKrVO5p1XSiieIB6gFJAEDs1sXABPIXJnpHEaemqaPQaPUUmYJRo6pqSbw/crRbwgr+fI8iScec4fiXGO/C0aWnSnRRqzUqaM5RjUbG69jcAk3PUnlynmKzudvRzGo042nSK2IwDgEjn7TqOzKsQDuAF8kr1zgY8h9cZ5T66TQKPFqBspim/hpr+0e9gNxwbAH5NhyGN/wzTd1TUpT2bthtk7VUWBufc5x8zDNkia6ZUxzvb5amobbwr7CBmqwV89b/QD5mk/WYBFKpTZbkFag3Idw+Mj0H87TpuJUu8FMXCjdckEECwJOPe+RyvOZ1nEXWtU09SyqF/ZklnUOWBU+3i9MY9JTijfiGd50zNPp+9CnvaYBO4kE+IcrAG17cr45mbXWqGICXYElQqhizKtvwi2DYjJ6+04z9Yl6SqyorrhdiCmSwwcri9j9pmdl9dqF1lHu170qw20nNxuq+AYJ/eNvLNz5yycMzO5ljGTTu+E1qoNcFhToUqppq1NgGqPS8JUXALG4sSCBiwvm2PxGox3sbMTuv3Sb3RkIudxuAbj2wZ8ddWp6KstDVsancLtCUAaNFUOwrT3/isNly1rm/uTmatX1lPvKainTok3um6oVK3AWmpbauLfl3c8i0maa7sHEdqtedTZBSpg7r7yqCocWy9r2ub8+pnxNArQNJ9MqLVKslVu957bnDDKm9wRbzzi2z1+gISiCyKlQm4N99rnd4fY2535T5ajWVHATwGnZRYqobA8+eOQmXXrwwmfl9OwmqNKsdKLd3UV6h53DgDN/UY+BO7nApsQ7qRalUAObgk9fOxE7bhRY0FNUg1Nvi2kEbr+npOxweR1V6Z8w53Lwd+uGREROi0CIiAiIgIiICIiAiIgQxLJAREsCSxEBJLJAREQOd7f8bUVqNOn39Hu08bDFUI6+HJNw2xiCD0tfyGi4XYVaa+HbVWqzpdV2uN3hC/iCnC2vnB5Ymt4xq3qahq1a5NRkrX2ixpkgrYeW2wm77Oi9FqTWWstWmAzCzOqbvDdbG6mwOeTdbTy9p1V6SPLO1VJ6lRTXUIQWuBssVbkEPP1vfHyZDVq1E2IwGwoXQEflPiyQRzI6A/E3/aBdGj1KNZazVKelDIwYqDUqWXxAEXY8/Tx+luXd22LUG8U1AqVGW5QHdbLAjDDp6dZTNd6WbYut1q3YVWNnUKWp2deuSv7y3B9j7A8zrqzEhSwOwkKwABKnkTbncdfWbQVqbudziykhCKmApY7gCD/AM4tz6frWcLLMvdU6lRmDElkVblVJ3lrnwgKT095fXVZ0rnuxOH6N61SnTG7eQbL+C+5sG/l1Jx8Tv8As9wNqZprbfVWzNsF6e4G/wCIjpzvNXwrhoptT7yohqVV3MlOrTqBEzlgN2SPLAuLkDM6vg2sIcVGSmmnu5LBms2whqZBsSRvA5HkvxKMk2vOo8M66pG2J2i09DV2qUU05d9y1aldtSBvUWC7V52F/kYB63hXHk0lOqN1F21FR6y2Yoi2sgVKe3cEsmN3na3Oc/xXtGp1dRqdYvTNQ2TaAQHAL2YeZN7ed72N5ja5qdao1WwTdY7VB27ja5GcX5/3l026e0qplm8S1B1VVirEklgR4VWwG3wsbEiw6gdZrH0thYHI6ibTT6EGmrCoL+L0AzMKpgkXB9ZqXtO+zDbV6ymwAYMVIvZlvf4m67Da16gqU2JIpkEeEc2vfPx98dZisxN15g8weRn54PWXS1XqWIp1CMfiKgE4PK+DOhwc8VvE2a+evVSYh3UT8UqquoZSCrC4I6ifSeiiYnw5PhIliShIliBJYiBIliBIliBIliBIiICIiAkliBIiIHAVOAVW76tWrUxTo7VqVWLse8dAUTaFJv0/dFjY8r9D2I4WK9XUvvuKQ7xLrhnrKwzm4UPSJ6XsPaWJ5G1pmJep1pn8a4TQ0+2pralWotV7BFs1ZnLCwDHCrkmxJ65EwuK8Yp1dO2np0k2Cuyind1ULkU2VRi+1eZOD0wJIl1a6ptVMzNtOb0vBkWqz2G03UqwDWHK4z/mz6D1nWaTh9NUoAmp3VRKu+khVFNGm3d2Y2vtZ7Davp8ImrS82nut1qOy6niA71BpaKDSPqF01S21QzIUFR9u3cQvi8LGx6A3M0PH+JVa5LAn9DSo2naiLUyUpAHYbHN0G3de+SDiIm3WOyqfLXaTQtUq+FFS7FlFxYINxzzwAD64+J9abffpLEwyd1N41L6q56GfGsSMxE14/MxfkV8QXuLGIkzGjTP4HxUUg1NmPO6jJGf7zpdLxBXFx/WIne+n5LTWKy0OTSInbMBliJ02kREQEREBERAREQEREBERAkREBERAREQP/2Q=="/>
          <p:cNvSpPr>
            <a:spLocks noChangeAspect="1" noChangeArrowheads="1"/>
          </p:cNvSpPr>
          <p:nvPr/>
        </p:nvSpPr>
        <p:spPr bwMode="auto">
          <a:xfrm>
            <a:off x="5513294" y="5801473"/>
            <a:ext cx="17999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4" name="Picture 4" descr="Fotografija osebe Cemio Gam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3" y="3020173"/>
            <a:ext cx="3416951" cy="22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7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544</Words>
  <Application>Microsoft Office PowerPoint</Application>
  <PresentationFormat>Diaprojekcija na zaslonu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PODNEBJE</vt:lpstr>
      <vt:lpstr>PowerPointova predstavitev</vt:lpstr>
      <vt:lpstr>RELIEF</vt:lpstr>
      <vt:lpstr>PowerPointova predstavitev</vt:lpstr>
      <vt:lpstr>RASTLINSTVO</vt:lpstr>
      <vt:lpstr>PowerPointova predstavitev</vt:lpstr>
      <vt:lpstr>ŽIVALSTVO</vt:lpstr>
      <vt:lpstr>PowerPointova predstavitev</vt:lpstr>
      <vt:lpstr>PRST</vt:lpstr>
      <vt:lpstr>PowerPointova predstavitev</vt:lpstr>
      <vt:lpstr>KAMNINE</vt:lpstr>
      <vt:lpstr>PowerPointova predstavitev</vt:lpstr>
      <vt:lpstr>VODE</vt:lpstr>
      <vt:lpstr>PowerPointova predstavitev</vt:lpstr>
      <vt:lpstr>PowerPointova predstavitev</vt:lpstr>
      <vt:lpstr>V zvezek preriši skico in vpiši naravne značilnosti v ustrezne prostorčke. Česa ni na sliki? Doriši.</vt:lpstr>
      <vt:lpstr>PowerPointova predstavitev</vt:lpstr>
      <vt:lpstr>PowerPointova predstavitev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Pozeruhec</dc:creator>
  <cp:lastModifiedBy>Ingrid Janezic</cp:lastModifiedBy>
  <cp:revision>23</cp:revision>
  <dcterms:created xsi:type="dcterms:W3CDTF">2020-04-15T11:36:31Z</dcterms:created>
  <dcterms:modified xsi:type="dcterms:W3CDTF">2020-04-28T08:31:14Z</dcterms:modified>
</cp:coreProperties>
</file>