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5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88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7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8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61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5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6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0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86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8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44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5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41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0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01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9B0892-77C4-4768-8B04-7BA613EE222A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0F60FD-AC9D-4BA5-BEFE-93432AC8E8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0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EA7A2-A8F1-4CBA-919C-15D11D5D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055976"/>
          </a:xfrm>
        </p:spPr>
        <p:txBody>
          <a:bodyPr/>
          <a:lstStyle/>
          <a:p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razred - NEMŠČINA </a:t>
            </a:r>
            <a:b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teden</a:t>
            </a:r>
            <a:br>
              <a:rPr lang="sl-SI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15. 5. 2020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81771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7F0FB7-13AF-459B-B7B8-CF66CF01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3099"/>
          </a:xfrm>
        </p:spPr>
        <p:txBody>
          <a:bodyPr/>
          <a:lstStyle/>
          <a:p>
            <a:r>
              <a:rPr lang="sl-SI" dirty="0" err="1"/>
              <a:t>Übung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424ADF-9784-48CC-A680-3704CD60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Postavi spodnje samostalnike v množino:</a:t>
            </a:r>
          </a:p>
          <a:p>
            <a:pPr marL="0" indent="0">
              <a:buNone/>
            </a:pPr>
            <a:r>
              <a:rPr lang="sl-SI" dirty="0" err="1"/>
              <a:t>Taschenrechner</a:t>
            </a:r>
            <a:r>
              <a:rPr lang="sl-SI" dirty="0"/>
              <a:t>					</a:t>
            </a:r>
            <a:r>
              <a:rPr lang="sl-SI" dirty="0" err="1"/>
              <a:t>Bananane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Filzstift</a:t>
            </a:r>
            <a:r>
              <a:rPr lang="sl-SI" dirty="0"/>
              <a:t>								</a:t>
            </a:r>
            <a:r>
              <a:rPr lang="sl-SI" dirty="0" err="1"/>
              <a:t>Schultasche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Flöte</a:t>
            </a:r>
            <a:r>
              <a:rPr lang="sl-SI" dirty="0"/>
              <a:t>								</a:t>
            </a:r>
            <a:r>
              <a:rPr lang="sl-SI" dirty="0" err="1"/>
              <a:t>Federmäppchen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Lineal</a:t>
            </a:r>
            <a:r>
              <a:rPr lang="sl-SI" dirty="0"/>
              <a:t>								</a:t>
            </a:r>
            <a:r>
              <a:rPr lang="sl-SI" dirty="0" err="1"/>
              <a:t>Klavier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Kugelschreiber</a:t>
            </a:r>
            <a:r>
              <a:rPr lang="sl-SI" dirty="0"/>
              <a:t>						</a:t>
            </a:r>
            <a:r>
              <a:rPr lang="sl-SI" dirty="0" err="1"/>
              <a:t>Wörterbuch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Turnschuh</a:t>
            </a:r>
            <a:r>
              <a:rPr lang="sl-SI" dirty="0"/>
              <a:t>							</a:t>
            </a:r>
            <a:r>
              <a:rPr lang="sl-SI" dirty="0" err="1"/>
              <a:t>Blatt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783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BBA22F-504D-4C4E-B6B9-7E3952B3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Rešitve naloge s prejšnjega diapozitiva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E5866D-FD39-405B-A89E-D5E7D9CE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err="1"/>
              <a:t>Taschenrechner</a:t>
            </a:r>
            <a:r>
              <a:rPr lang="sl-SI" dirty="0"/>
              <a:t>					</a:t>
            </a:r>
            <a:r>
              <a:rPr lang="sl-SI" dirty="0" err="1"/>
              <a:t>Banananen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Filzstifte</a:t>
            </a:r>
            <a:r>
              <a:rPr lang="sl-SI" dirty="0"/>
              <a:t>							</a:t>
            </a:r>
            <a:r>
              <a:rPr lang="sl-SI" dirty="0" err="1"/>
              <a:t>Schultaschen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Flöten</a:t>
            </a:r>
            <a:r>
              <a:rPr lang="sl-SI" dirty="0"/>
              <a:t>								</a:t>
            </a:r>
            <a:r>
              <a:rPr lang="sl-SI" dirty="0" err="1"/>
              <a:t>Federmäppchen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Lineale</a:t>
            </a:r>
            <a:r>
              <a:rPr lang="sl-SI" dirty="0"/>
              <a:t>								</a:t>
            </a:r>
            <a:r>
              <a:rPr lang="sl-SI" dirty="0" err="1"/>
              <a:t>Klaviere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Kugelschreiber</a:t>
            </a:r>
            <a:r>
              <a:rPr lang="sl-SI" dirty="0"/>
              <a:t>						</a:t>
            </a:r>
            <a:r>
              <a:rPr lang="sl-SI" dirty="0" err="1"/>
              <a:t>Wörterbuch</a:t>
            </a:r>
            <a:r>
              <a:rPr lang="sl-SI" dirty="0"/>
              <a:t> &gt; </a:t>
            </a:r>
            <a:r>
              <a:rPr lang="sl-SI" dirty="0" err="1"/>
              <a:t>Wörterbücher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Turnschuhe</a:t>
            </a:r>
            <a:r>
              <a:rPr lang="sl-SI" dirty="0"/>
              <a:t>						</a:t>
            </a:r>
            <a:r>
              <a:rPr lang="sl-SI" dirty="0" err="1"/>
              <a:t>Blatt</a:t>
            </a:r>
            <a:r>
              <a:rPr lang="sl-SI" dirty="0"/>
              <a:t> &gt; </a:t>
            </a:r>
            <a:r>
              <a:rPr lang="sl-SI" dirty="0" err="1"/>
              <a:t>Blätter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232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F3BB22-881B-4317-929A-97861AA0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04120"/>
          </a:xfrm>
        </p:spPr>
        <p:txBody>
          <a:bodyPr>
            <a:noAutofit/>
          </a:bodyPr>
          <a:lstStyle/>
          <a:p>
            <a:pPr marL="0" indent="0" algn="l"/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Dragi učenci,</a:t>
            </a:r>
            <a:b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E3CA76-CB2C-49B8-9975-7D287975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zvezek prepišite razlago o množini samostalnikov, ki je na naslednjih diapozitivih. Na predzadnjem diapozitivu je vaja za utrjevanje množine, rešitve le-te so na zadnjem diapozitivu. </a:t>
            </a:r>
            <a:b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Reši nalogo v DZ na strani 52 in 53/9. Naloge bomo preverili v sredo na ZOOM srečanju.</a:t>
            </a:r>
            <a:b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delu vam želim veliko uspeha in vztrajnosti,</a:t>
            </a:r>
            <a:b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Aleksandra Zupančič</a:t>
            </a:r>
            <a:b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9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3ACF02-3F49-44CC-8DA6-C905146D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Zoom srečanje – sreda, 20. 5. 2020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3F67BB-C0CD-485D-9D66-C88EF1DF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Kdaj: 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</a:t>
            </a:r>
            <a:r>
              <a:rPr lang="sl-SI" dirty="0">
                <a:solidFill>
                  <a:schemeClr val="tx1"/>
                </a:solidFill>
              </a:rPr>
              <a:t>sreda ob 8.30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Vstopni podatki:</a:t>
            </a:r>
          </a:p>
          <a:p>
            <a:pPr marL="0" indent="0">
              <a:buNone/>
            </a:pPr>
            <a:r>
              <a:rPr lang="sl-SI" dirty="0"/>
              <a:t>  https://us04web.zoom.us/j/74015616695?pwd=RWRjaXR6aE1Xa2VsT3VVVjhrUHI5QT09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Meeting ID: 740 1561 6695</a:t>
            </a:r>
          </a:p>
          <a:p>
            <a:pPr marL="0" indent="0">
              <a:buNone/>
            </a:pPr>
            <a:r>
              <a:rPr lang="sl-SI" dirty="0" err="1"/>
              <a:t>Password</a:t>
            </a:r>
            <a:r>
              <a:rPr lang="sl-SI" dirty="0"/>
              <a:t>: 6tPEEe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995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1404F-3011-4FB2-B350-224B5404E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PLURAL DER SUBSTANTIVE</a:t>
            </a:r>
          </a:p>
        </p:txBody>
      </p:sp>
    </p:spTree>
    <p:extLst>
      <p:ext uri="{BB962C8B-B14F-4D97-AF65-F5344CB8AC3E}">
        <p14:creationId xmlns:p14="http://schemas.microsoft.com/office/powerpoint/2010/main" val="153214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AB3FF2-783B-4321-AB04-F6DFB78C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68610"/>
          </a:xfrm>
        </p:spPr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Moški spol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979882-3F06-4351-A43D-F8FE0CE6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4726"/>
            <a:ext cx="9601196" cy="3461142"/>
          </a:xfrm>
        </p:spPr>
        <p:txBody>
          <a:bodyPr/>
          <a:lstStyle/>
          <a:p>
            <a:r>
              <a:rPr lang="sl-SI" i="1" dirty="0"/>
              <a:t>Večina moških samostalnikov ima v množini poleg drugačnega člena končnico </a:t>
            </a:r>
            <a:r>
              <a:rPr lang="sl-SI" b="1" i="1" dirty="0">
                <a:solidFill>
                  <a:srgbClr val="FF0000"/>
                </a:solidFill>
              </a:rPr>
              <a:t>–e</a:t>
            </a:r>
            <a:r>
              <a:rPr lang="sl-SI" i="1" dirty="0">
                <a:solidFill>
                  <a:srgbClr val="FF0000"/>
                </a:solidFill>
              </a:rPr>
              <a:t>,</a:t>
            </a:r>
            <a:r>
              <a:rPr lang="sl-SI" i="1" dirty="0"/>
              <a:t> v sredini pa pogosto </a:t>
            </a:r>
            <a:r>
              <a:rPr lang="sl-SI" b="1" i="1" dirty="0">
                <a:solidFill>
                  <a:srgbClr val="FF0000"/>
                </a:solidFill>
              </a:rPr>
              <a:t>dobi preglas </a:t>
            </a:r>
            <a:r>
              <a:rPr lang="sl-SI" i="1" dirty="0"/>
              <a:t>(to nikdar ne velja za samoglasnika </a:t>
            </a:r>
            <a:r>
              <a:rPr lang="sl-SI" b="1" i="1" dirty="0"/>
              <a:t>–i</a:t>
            </a:r>
            <a:r>
              <a:rPr lang="sl-SI" i="1" dirty="0"/>
              <a:t> in </a:t>
            </a:r>
            <a:r>
              <a:rPr lang="sl-SI" b="1" i="1" dirty="0"/>
              <a:t>–e</a:t>
            </a:r>
            <a:r>
              <a:rPr lang="sl-SI" i="1" dirty="0"/>
              <a:t>, za ostale samostalnike pa v večini).</a:t>
            </a:r>
          </a:p>
          <a:p>
            <a:pPr marL="0" indent="0">
              <a:buNone/>
            </a:pPr>
            <a:r>
              <a:rPr lang="sl-SI" i="1" dirty="0"/>
              <a:t>    </a:t>
            </a:r>
            <a:r>
              <a:rPr lang="sl-SI" dirty="0" err="1"/>
              <a:t>Bleistift</a:t>
            </a:r>
            <a:r>
              <a:rPr lang="sl-SI" dirty="0"/>
              <a:t> – </a:t>
            </a:r>
            <a:r>
              <a:rPr lang="sl-SI" b="1" dirty="0">
                <a:solidFill>
                  <a:srgbClr val="FF0000"/>
                </a:solidFill>
              </a:rPr>
              <a:t>die </a:t>
            </a:r>
            <a:r>
              <a:rPr lang="sl-SI" dirty="0" err="1"/>
              <a:t>Bleistift</a:t>
            </a:r>
            <a:r>
              <a:rPr lang="sl-SI" b="1" dirty="0" err="1">
                <a:solidFill>
                  <a:srgbClr val="FF0000"/>
                </a:solidFill>
              </a:rPr>
              <a:t>e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 </a:t>
            </a:r>
            <a:r>
              <a:rPr lang="sl-SI" dirty="0" err="1">
                <a:solidFill>
                  <a:schemeClr val="tx1"/>
                </a:solidFill>
              </a:rPr>
              <a:t>Block</a:t>
            </a:r>
            <a:r>
              <a:rPr lang="sl-SI" dirty="0">
                <a:solidFill>
                  <a:schemeClr val="tx1"/>
                </a:solidFill>
              </a:rPr>
              <a:t> - </a:t>
            </a:r>
            <a:r>
              <a:rPr lang="sl-SI" b="1" dirty="0">
                <a:solidFill>
                  <a:srgbClr val="FF0000"/>
                </a:solidFill>
              </a:rPr>
              <a:t>die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Bl</a:t>
            </a:r>
            <a:r>
              <a:rPr lang="sl-SI" b="1" dirty="0" err="1">
                <a:solidFill>
                  <a:srgbClr val="FF0000"/>
                </a:solidFill>
              </a:rPr>
              <a:t>ö</a:t>
            </a:r>
            <a:r>
              <a:rPr lang="sl-SI" dirty="0" err="1">
                <a:solidFill>
                  <a:schemeClr val="tx1"/>
                </a:solidFill>
              </a:rPr>
              <a:t>ck</a:t>
            </a:r>
            <a:r>
              <a:rPr lang="sl-SI" b="1" dirty="0" err="1">
                <a:solidFill>
                  <a:srgbClr val="FF0000"/>
                </a:solidFill>
              </a:rPr>
              <a:t>e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4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7DDD0E-F7D1-410F-BD72-8262479D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15344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Ženski spol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86B473-F0BB-4E55-A03D-80253D82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86252"/>
            <a:ext cx="9601196" cy="4021585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sl-SI" i="1" dirty="0"/>
              <a:t>Večina samostalnikov ženskega spola v množini dobi končnico </a:t>
            </a:r>
            <a:r>
              <a:rPr lang="sl-SI" b="1" i="1" dirty="0">
                <a:solidFill>
                  <a:srgbClr val="FF0000"/>
                </a:solidFill>
              </a:rPr>
              <a:t>–en</a:t>
            </a:r>
            <a:r>
              <a:rPr lang="sl-SI" i="1" dirty="0">
                <a:solidFill>
                  <a:srgbClr val="FF0000"/>
                </a:solidFill>
              </a:rPr>
              <a:t> </a:t>
            </a:r>
            <a:r>
              <a:rPr lang="sl-SI" i="1" dirty="0"/>
              <a:t>oz. </a:t>
            </a:r>
            <a:r>
              <a:rPr lang="sl-SI" b="1" i="1" dirty="0">
                <a:solidFill>
                  <a:srgbClr val="FF0000"/>
                </a:solidFill>
              </a:rPr>
              <a:t>–n</a:t>
            </a:r>
            <a:r>
              <a:rPr lang="sl-SI" i="1" dirty="0">
                <a:solidFill>
                  <a:srgbClr val="FF0000"/>
                </a:solidFill>
              </a:rPr>
              <a:t>.</a:t>
            </a:r>
            <a:endParaRPr lang="sl-SI" dirty="0">
              <a:solidFill>
                <a:srgbClr val="FF0000"/>
              </a:solidFill>
            </a:endParaRPr>
          </a:p>
          <a:p>
            <a:pPr fontAlgn="base"/>
            <a:r>
              <a:rPr lang="sl-SI" dirty="0"/>
              <a:t>Primeri:</a:t>
            </a:r>
          </a:p>
          <a:p>
            <a:r>
              <a:rPr lang="sl-SI" dirty="0"/>
              <a:t>die </a:t>
            </a:r>
            <a:r>
              <a:rPr lang="sl-SI" dirty="0" err="1"/>
              <a:t>Schere</a:t>
            </a:r>
            <a:r>
              <a:rPr lang="sl-SI" dirty="0"/>
              <a:t> – </a:t>
            </a:r>
            <a:r>
              <a:rPr lang="sl-SI" b="1" dirty="0">
                <a:solidFill>
                  <a:srgbClr val="FF0000"/>
                </a:solidFill>
              </a:rPr>
              <a:t>die </a:t>
            </a:r>
            <a:r>
              <a:rPr lang="sl-SI" dirty="0" err="1"/>
              <a:t>Schere</a:t>
            </a:r>
            <a:r>
              <a:rPr lang="sl-SI" dirty="0" err="1">
                <a:solidFill>
                  <a:srgbClr val="FF0000"/>
                </a:solidFill>
              </a:rPr>
              <a:t>n</a:t>
            </a:r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die </a:t>
            </a:r>
            <a:r>
              <a:rPr lang="sl-SI" dirty="0" err="1">
                <a:solidFill>
                  <a:schemeClr val="tx1"/>
                </a:solidFill>
              </a:rPr>
              <a:t>Fundkiste</a:t>
            </a:r>
            <a:r>
              <a:rPr lang="sl-SI" dirty="0">
                <a:solidFill>
                  <a:schemeClr val="tx1"/>
                </a:solidFill>
              </a:rPr>
              <a:t> –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b="1" dirty="0">
                <a:solidFill>
                  <a:srgbClr val="FF0000"/>
                </a:solidFill>
              </a:rPr>
              <a:t>die 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Fundkiste</a:t>
            </a:r>
            <a:r>
              <a:rPr lang="sl-SI" dirty="0" err="1">
                <a:solidFill>
                  <a:srgbClr val="FF0000"/>
                </a:solidFill>
              </a:rPr>
              <a:t>n</a:t>
            </a:r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d</a:t>
            </a:r>
            <a:r>
              <a:rPr lang="sl-SI">
                <a:solidFill>
                  <a:schemeClr val="tx1"/>
                </a:solidFill>
              </a:rPr>
              <a:t>ie </a:t>
            </a:r>
            <a:r>
              <a:rPr lang="sl-SI" dirty="0" err="1">
                <a:solidFill>
                  <a:schemeClr val="tx1"/>
                </a:solidFill>
              </a:rPr>
              <a:t>Frau</a:t>
            </a:r>
            <a:r>
              <a:rPr lang="sl-SI" dirty="0">
                <a:solidFill>
                  <a:schemeClr val="tx1"/>
                </a:solidFill>
              </a:rPr>
              <a:t> –</a:t>
            </a:r>
            <a:r>
              <a:rPr lang="sl-SI" b="1" dirty="0">
                <a:solidFill>
                  <a:srgbClr val="FF0000"/>
                </a:solidFill>
              </a:rPr>
              <a:t>die </a:t>
            </a:r>
            <a:r>
              <a:rPr lang="sl-SI" dirty="0" err="1">
                <a:solidFill>
                  <a:schemeClr val="tx1"/>
                </a:solidFill>
              </a:rPr>
              <a:t>Frau</a:t>
            </a:r>
            <a:r>
              <a:rPr lang="sl-SI" dirty="0" err="1">
                <a:solidFill>
                  <a:srgbClr val="FF0000"/>
                </a:solidFill>
              </a:rPr>
              <a:t>en</a:t>
            </a: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i="1" dirty="0"/>
              <a:t>V kolikor se samostalnik v ednini končuje na soglasnik </a:t>
            </a:r>
            <a:r>
              <a:rPr lang="sl-SI" b="1" i="1" dirty="0">
                <a:solidFill>
                  <a:srgbClr val="FF0000"/>
                </a:solidFill>
              </a:rPr>
              <a:t>–n</a:t>
            </a:r>
            <a:r>
              <a:rPr lang="sl-SI" i="1" dirty="0"/>
              <a:t>, dodamo še enega.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tx1"/>
                </a:solidFill>
              </a:rPr>
              <a:t>Lehrerin</a:t>
            </a:r>
            <a:r>
              <a:rPr lang="sl-SI" dirty="0">
                <a:solidFill>
                  <a:schemeClr val="tx1"/>
                </a:solidFill>
              </a:rPr>
              <a:t> – </a:t>
            </a:r>
            <a:r>
              <a:rPr lang="sl-SI" b="1" dirty="0">
                <a:solidFill>
                  <a:srgbClr val="FF0000"/>
                </a:solidFill>
              </a:rPr>
              <a:t>die </a:t>
            </a:r>
            <a:r>
              <a:rPr lang="sl-SI" dirty="0">
                <a:solidFill>
                  <a:schemeClr val="tx1"/>
                </a:solidFill>
              </a:rPr>
              <a:t>  </a:t>
            </a:r>
            <a:r>
              <a:rPr lang="sl-SI" dirty="0" err="1">
                <a:solidFill>
                  <a:schemeClr val="tx1"/>
                </a:solidFill>
              </a:rPr>
              <a:t>Lehrerin</a:t>
            </a:r>
            <a:r>
              <a:rPr lang="sl-SI" dirty="0" err="1">
                <a:solidFill>
                  <a:srgbClr val="FF0000"/>
                </a:solidFill>
              </a:rPr>
              <a:t>nen</a:t>
            </a: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err="1">
                <a:solidFill>
                  <a:schemeClr val="tx1"/>
                </a:solidFill>
              </a:rPr>
              <a:t>Schülerin</a:t>
            </a:r>
            <a:r>
              <a:rPr lang="sl-SI" dirty="0">
                <a:solidFill>
                  <a:schemeClr val="tx1"/>
                </a:solidFill>
              </a:rPr>
              <a:t> - </a:t>
            </a:r>
            <a:r>
              <a:rPr lang="sl-SI" b="1" dirty="0">
                <a:solidFill>
                  <a:srgbClr val="FF0000"/>
                </a:solidFill>
              </a:rPr>
              <a:t>die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Schülerin</a:t>
            </a:r>
            <a:r>
              <a:rPr lang="sl-SI" dirty="0" err="1">
                <a:solidFill>
                  <a:srgbClr val="FF0000"/>
                </a:solidFill>
              </a:rPr>
              <a:t>nen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A3FA07-F238-4317-AF0E-66DB7F6B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Srednji spol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4CF141-928A-4584-8C5D-A1F16551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15231"/>
            <a:ext cx="9601196" cy="3860637"/>
          </a:xfrm>
        </p:spPr>
        <p:txBody>
          <a:bodyPr>
            <a:normAutofit/>
          </a:bodyPr>
          <a:lstStyle/>
          <a:p>
            <a:pPr fontAlgn="base"/>
            <a:r>
              <a:rPr lang="sl-SI" i="1" dirty="0">
                <a:solidFill>
                  <a:srgbClr val="00B050"/>
                </a:solidFill>
              </a:rPr>
              <a:t>Večina samostalnikov srednjega spola spremeni člen in dobi končnico </a:t>
            </a:r>
            <a:r>
              <a:rPr lang="sl-SI" b="1" i="1" dirty="0">
                <a:solidFill>
                  <a:srgbClr val="FF0000"/>
                </a:solidFill>
              </a:rPr>
              <a:t>–e</a:t>
            </a:r>
            <a:r>
              <a:rPr lang="sl-SI" i="1" dirty="0">
                <a:solidFill>
                  <a:srgbClr val="FF0000"/>
                </a:solidFill>
              </a:rPr>
              <a:t>.</a:t>
            </a:r>
            <a:endParaRPr lang="sl-SI" dirty="0">
              <a:solidFill>
                <a:srgbClr val="FF0000"/>
              </a:solidFill>
            </a:endParaRPr>
          </a:p>
          <a:p>
            <a:pPr fontAlgn="base"/>
            <a:r>
              <a:rPr lang="sl-SI" dirty="0"/>
              <a:t>Primer:</a:t>
            </a:r>
          </a:p>
          <a:p>
            <a:pPr fontAlgn="base"/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Heft</a:t>
            </a:r>
            <a:r>
              <a:rPr lang="sl-SI" dirty="0"/>
              <a:t> - </a:t>
            </a:r>
            <a:r>
              <a:rPr lang="sl-SI" b="1" dirty="0">
                <a:solidFill>
                  <a:srgbClr val="FF0000"/>
                </a:solidFill>
              </a:rPr>
              <a:t>die </a:t>
            </a:r>
            <a:r>
              <a:rPr lang="sl-SI" dirty="0" err="1"/>
              <a:t>Heft</a:t>
            </a:r>
            <a:r>
              <a:rPr lang="sl-SI" b="1" dirty="0" err="1">
                <a:solidFill>
                  <a:srgbClr val="FF0000"/>
                </a:solidFill>
              </a:rPr>
              <a:t>e</a:t>
            </a:r>
            <a:r>
              <a:rPr lang="sl-SI" dirty="0"/>
              <a:t> </a:t>
            </a:r>
          </a:p>
          <a:p>
            <a:pPr fontAlgn="base"/>
            <a:r>
              <a:rPr lang="sl-SI" i="1" dirty="0">
                <a:solidFill>
                  <a:srgbClr val="00B050"/>
                </a:solidFill>
              </a:rPr>
              <a:t>Približno četrtina samostalnikov v množini </a:t>
            </a:r>
            <a:r>
              <a:rPr lang="sl-SI" b="1" i="1" dirty="0">
                <a:solidFill>
                  <a:srgbClr val="FF0000"/>
                </a:solidFill>
              </a:rPr>
              <a:t>dobi preglas </a:t>
            </a:r>
            <a:r>
              <a:rPr lang="sl-SI" i="1" dirty="0">
                <a:solidFill>
                  <a:srgbClr val="00B050"/>
                </a:solidFill>
              </a:rPr>
              <a:t>in končnico </a:t>
            </a:r>
            <a:r>
              <a:rPr lang="sl-SI" b="1" i="1" dirty="0">
                <a:solidFill>
                  <a:srgbClr val="FF0000"/>
                </a:solidFill>
              </a:rPr>
              <a:t>–er</a:t>
            </a:r>
            <a:r>
              <a:rPr lang="sl-SI" i="1" dirty="0">
                <a:solidFill>
                  <a:srgbClr val="FF0000"/>
                </a:solidFill>
              </a:rPr>
              <a:t>.</a:t>
            </a:r>
            <a:endParaRPr lang="sl-SI" dirty="0">
              <a:solidFill>
                <a:srgbClr val="FF0000"/>
              </a:solidFill>
            </a:endParaRPr>
          </a:p>
          <a:p>
            <a:pPr fontAlgn="base"/>
            <a:r>
              <a:rPr lang="sl-SI" dirty="0"/>
              <a:t>Primer:</a:t>
            </a:r>
          </a:p>
          <a:p>
            <a:pPr fontAlgn="base"/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Kind</a:t>
            </a:r>
            <a:r>
              <a:rPr lang="sl-SI" dirty="0"/>
              <a:t>; die </a:t>
            </a:r>
            <a:r>
              <a:rPr lang="sl-SI" dirty="0" err="1"/>
              <a:t>Kinder</a:t>
            </a:r>
            <a:r>
              <a:rPr lang="sl-SI" dirty="0"/>
              <a:t> (brez preglasa)</a:t>
            </a:r>
          </a:p>
          <a:p>
            <a:pPr fontAlgn="base"/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Buch</a:t>
            </a:r>
            <a:r>
              <a:rPr lang="sl-SI" dirty="0"/>
              <a:t>, die </a:t>
            </a:r>
            <a:r>
              <a:rPr lang="sl-SI" dirty="0" err="1"/>
              <a:t>B</a:t>
            </a:r>
            <a:r>
              <a:rPr lang="sl-SI" b="1" dirty="0" err="1">
                <a:solidFill>
                  <a:srgbClr val="FF0000"/>
                </a:solidFill>
              </a:rPr>
              <a:t>ü</a:t>
            </a:r>
            <a:r>
              <a:rPr lang="sl-SI" dirty="0" err="1"/>
              <a:t>ch</a:t>
            </a:r>
            <a:r>
              <a:rPr lang="sl-SI" b="1" dirty="0" err="1">
                <a:solidFill>
                  <a:srgbClr val="FF0000"/>
                </a:solidFill>
              </a:rPr>
              <a:t>er</a:t>
            </a:r>
            <a:endParaRPr lang="sl-SI" b="1" dirty="0">
              <a:solidFill>
                <a:srgbClr val="FF0000"/>
              </a:solidFill>
            </a:endParaRPr>
          </a:p>
          <a:p>
            <a:pPr fontAlgn="base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885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7E97E-7B29-4E44-A838-54ED0ABB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Samostalniki moškega in srednjega spola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1DE0C4-17B8-4A8D-8FB6-30643B71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Nekateri samostalniki moškega in srednjega spola, ki se končujejo na </a:t>
            </a:r>
            <a:r>
              <a:rPr lang="sl-SI" b="1" dirty="0">
                <a:solidFill>
                  <a:srgbClr val="FF0000"/>
                </a:solidFill>
              </a:rPr>
              <a:t>–</a:t>
            </a:r>
            <a:r>
              <a:rPr lang="sl-SI" b="1" dirty="0" err="1">
                <a:solidFill>
                  <a:srgbClr val="FF0000"/>
                </a:solidFill>
              </a:rPr>
              <a:t>el</a:t>
            </a:r>
            <a:r>
              <a:rPr lang="sl-SI" b="1" dirty="0">
                <a:solidFill>
                  <a:srgbClr val="FF0000"/>
                </a:solidFill>
              </a:rPr>
              <a:t>, -en </a:t>
            </a:r>
            <a:r>
              <a:rPr lang="sl-SI" dirty="0"/>
              <a:t>in </a:t>
            </a:r>
            <a:r>
              <a:rPr lang="sl-SI" b="1" dirty="0">
                <a:solidFill>
                  <a:srgbClr val="FF0000"/>
                </a:solidFill>
              </a:rPr>
              <a:t>–er, </a:t>
            </a:r>
            <a:r>
              <a:rPr lang="sl-SI" dirty="0"/>
              <a:t>predvsem pomanjševalnice (srednji spol), za katere so značilna t. i. obrazila </a:t>
            </a:r>
            <a:r>
              <a:rPr lang="sl-SI" b="1" dirty="0">
                <a:solidFill>
                  <a:srgbClr val="FF0000"/>
                </a:solidFill>
              </a:rPr>
              <a:t>–</a:t>
            </a:r>
            <a:r>
              <a:rPr lang="sl-SI" b="1" dirty="0" err="1">
                <a:solidFill>
                  <a:srgbClr val="FF0000"/>
                </a:solidFill>
              </a:rPr>
              <a:t>chen</a:t>
            </a:r>
            <a:r>
              <a:rPr lang="sl-SI" dirty="0"/>
              <a:t>, dobijo (ali ohranijo) preglas in ohranijo končnice.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der Marker – </a:t>
            </a:r>
            <a:r>
              <a:rPr lang="sl-SI" b="1" dirty="0">
                <a:solidFill>
                  <a:srgbClr val="FF0000"/>
                </a:solidFill>
              </a:rPr>
              <a:t>die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Marker					</a:t>
            </a:r>
            <a:r>
              <a:rPr lang="sl-SI" dirty="0" err="1">
                <a:solidFill>
                  <a:srgbClr val="00B050"/>
                </a:solidFill>
              </a:rPr>
              <a:t>das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Mädchen</a:t>
            </a:r>
            <a:r>
              <a:rPr lang="sl-SI" dirty="0">
                <a:solidFill>
                  <a:srgbClr val="00B050"/>
                </a:solidFill>
              </a:rPr>
              <a:t> – </a:t>
            </a:r>
            <a:r>
              <a:rPr lang="sl-SI" b="1" dirty="0">
                <a:solidFill>
                  <a:srgbClr val="FF0000"/>
                </a:solidFill>
              </a:rPr>
              <a:t>die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Mädchen</a:t>
            </a:r>
            <a:endParaRPr lang="sl-SI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der </a:t>
            </a:r>
            <a:r>
              <a:rPr lang="sl-SI" dirty="0" err="1">
                <a:solidFill>
                  <a:srgbClr val="0070C0"/>
                </a:solidFill>
              </a:rPr>
              <a:t>Malkasten</a:t>
            </a:r>
            <a:r>
              <a:rPr lang="sl-SI" dirty="0">
                <a:solidFill>
                  <a:srgbClr val="0070C0"/>
                </a:solidFill>
              </a:rPr>
              <a:t> – </a:t>
            </a:r>
            <a:r>
              <a:rPr lang="sl-SI" b="1" dirty="0">
                <a:solidFill>
                  <a:srgbClr val="FF0000"/>
                </a:solidFill>
              </a:rPr>
              <a:t>die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Malkasten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5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CE3A13-9AAD-4477-8914-D0B4658F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Končnica -s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6C68AB-B5E5-4E6E-B5F0-382E4E75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Končnica </a:t>
            </a:r>
            <a:r>
              <a:rPr lang="sl-SI" b="1" dirty="0">
                <a:solidFill>
                  <a:srgbClr val="FF0000"/>
                </a:solidFill>
              </a:rPr>
              <a:t>–s </a:t>
            </a:r>
            <a:r>
              <a:rPr lang="sl-SI" dirty="0"/>
              <a:t>se v množini uporablja pri prevzetih besedah iz francoščine ali angleščine.</a:t>
            </a:r>
          </a:p>
          <a:p>
            <a:pPr marL="0" indent="0">
              <a:buNone/>
            </a:pPr>
            <a:r>
              <a:rPr lang="sl-SI" dirty="0"/>
              <a:t>   </a:t>
            </a:r>
            <a:r>
              <a:rPr lang="sl-SI" dirty="0">
                <a:solidFill>
                  <a:srgbClr val="0070C0"/>
                </a:solidFill>
              </a:rPr>
              <a:t>der Kuli – </a:t>
            </a:r>
            <a:r>
              <a:rPr lang="sl-SI" b="1" dirty="0">
                <a:solidFill>
                  <a:srgbClr val="FF0000"/>
                </a:solidFill>
              </a:rPr>
              <a:t>die</a:t>
            </a:r>
            <a:r>
              <a:rPr lang="sl-SI" dirty="0">
                <a:solidFill>
                  <a:srgbClr val="0070C0"/>
                </a:solidFill>
              </a:rPr>
              <a:t> Kuli</a:t>
            </a:r>
            <a:r>
              <a:rPr lang="sl-SI" b="1" dirty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   der </a:t>
            </a:r>
            <a:r>
              <a:rPr lang="sl-SI" dirty="0" err="1">
                <a:solidFill>
                  <a:srgbClr val="0070C0"/>
                </a:solidFill>
              </a:rPr>
              <a:t>Radiergummi</a:t>
            </a:r>
            <a:r>
              <a:rPr lang="sl-SI" dirty="0">
                <a:solidFill>
                  <a:srgbClr val="0070C0"/>
                </a:solidFill>
              </a:rPr>
              <a:t> – </a:t>
            </a:r>
            <a:r>
              <a:rPr lang="sl-SI" b="1" dirty="0">
                <a:solidFill>
                  <a:srgbClr val="FF0000"/>
                </a:solidFill>
              </a:rPr>
              <a:t>die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Radiergummi</a:t>
            </a:r>
            <a:r>
              <a:rPr lang="sl-SI" b="1" dirty="0" err="1">
                <a:solidFill>
                  <a:srgbClr val="FF0000"/>
                </a:solidFill>
              </a:rPr>
              <a:t>s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    </a:t>
            </a:r>
            <a:r>
              <a:rPr lang="sl-SI" dirty="0" err="1">
                <a:solidFill>
                  <a:srgbClr val="00B050"/>
                </a:solidFill>
              </a:rPr>
              <a:t>das</a:t>
            </a:r>
            <a:r>
              <a:rPr lang="sl-SI" dirty="0">
                <a:solidFill>
                  <a:srgbClr val="00B050"/>
                </a:solidFill>
              </a:rPr>
              <a:t> Tablet – </a:t>
            </a:r>
            <a:r>
              <a:rPr lang="sl-SI" b="1" dirty="0">
                <a:solidFill>
                  <a:srgbClr val="FF0000"/>
                </a:solidFill>
              </a:rPr>
              <a:t>die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Tablet</a:t>
            </a:r>
            <a:r>
              <a:rPr lang="sl-SI" b="1" dirty="0" err="1">
                <a:solidFill>
                  <a:srgbClr val="FF0000"/>
                </a:solidFill>
              </a:rPr>
              <a:t>s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    </a:t>
            </a:r>
            <a:r>
              <a:rPr lang="sl-SI" dirty="0" err="1">
                <a:solidFill>
                  <a:srgbClr val="00B050"/>
                </a:solidFill>
              </a:rPr>
              <a:t>das</a:t>
            </a:r>
            <a:r>
              <a:rPr lang="sl-SI" dirty="0">
                <a:solidFill>
                  <a:srgbClr val="00B050"/>
                </a:solidFill>
              </a:rPr>
              <a:t> Hotel – </a:t>
            </a:r>
            <a:r>
              <a:rPr lang="sl-SI" b="1" dirty="0">
                <a:solidFill>
                  <a:srgbClr val="FF0000"/>
                </a:solidFill>
              </a:rPr>
              <a:t>die </a:t>
            </a:r>
            <a:r>
              <a:rPr lang="sl-SI" dirty="0" err="1">
                <a:solidFill>
                  <a:srgbClr val="00B050"/>
                </a:solidFill>
              </a:rPr>
              <a:t>Hotel</a:t>
            </a:r>
            <a:r>
              <a:rPr lang="sl-SI" b="1" dirty="0" err="1">
                <a:solidFill>
                  <a:srgbClr val="FF0000"/>
                </a:solidFill>
              </a:rPr>
              <a:t>s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27360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218</Words>
  <Application>Microsoft Office PowerPoint</Application>
  <PresentationFormat>Širokozaslonsko</PresentationFormat>
  <Paragraphs>60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Garamond</vt:lpstr>
      <vt:lpstr>Naravno</vt:lpstr>
      <vt:lpstr> 7. razred - NEMŠČINA  9. teden  15. 5. 2020</vt:lpstr>
      <vt:lpstr>Dragi učenci,  </vt:lpstr>
      <vt:lpstr>Zoom srečanje – sreda, 20. 5. 2020</vt:lpstr>
      <vt:lpstr>PLURAL DER SUBSTANTIVE</vt:lpstr>
      <vt:lpstr>Moški spol</vt:lpstr>
      <vt:lpstr>Ženski spol</vt:lpstr>
      <vt:lpstr>Srednji spol </vt:lpstr>
      <vt:lpstr>Samostalniki moškega in srednjega spola</vt:lpstr>
      <vt:lpstr>Končnica -s</vt:lpstr>
      <vt:lpstr>Übung</vt:lpstr>
      <vt:lpstr>Rešitve naloge s prejšnjega diapozitiva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 DER SUBSTANTIVE</dc:title>
  <dc:creator>azupan64@outlook.com</dc:creator>
  <cp:lastModifiedBy>Ingrid Janezic</cp:lastModifiedBy>
  <cp:revision>10</cp:revision>
  <dcterms:created xsi:type="dcterms:W3CDTF">2020-05-06T05:46:56Z</dcterms:created>
  <dcterms:modified xsi:type="dcterms:W3CDTF">2020-05-18T04:41:30Z</dcterms:modified>
</cp:coreProperties>
</file>