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5" r:id="rId3"/>
    <p:sldId id="272" r:id="rId4"/>
    <p:sldId id="267" r:id="rId5"/>
    <p:sldId id="266" r:id="rId6"/>
    <p:sldId id="268" r:id="rId7"/>
    <p:sldId id="269" r:id="rId8"/>
    <p:sldId id="271" r:id="rId9"/>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rez sloga, mreža tabel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13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l-SI"/>
              <a:t>Uredite slog naslova matrice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endParaRPr lang="en-US" dirty="0"/>
          </a:p>
        </p:txBody>
      </p:sp>
      <p:sp>
        <p:nvSpPr>
          <p:cNvPr id="4" name="Date Placeholder 3"/>
          <p:cNvSpPr>
            <a:spLocks noGrp="1"/>
          </p:cNvSpPr>
          <p:nvPr>
            <p:ph type="dt" sz="half" idx="10"/>
          </p:nvPr>
        </p:nvSpPr>
        <p:spPr/>
        <p:txBody>
          <a:bodyPr/>
          <a:lstStyle/>
          <a:p>
            <a:fld id="{200D7B6E-95E1-4E46-AA02-6E4C17D42B2E}" type="datetimeFigureOut">
              <a:rPr lang="sl-SI" smtClean="0"/>
              <a:t>25. 05. 2020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373F8AA-D4CE-4D06-800E-2FE8BBD64C32}" type="slidenum">
              <a:rPr lang="sl-SI" smtClean="0"/>
              <a:t>‹#›</a:t>
            </a:fld>
            <a:endParaRPr lang="sl-SI"/>
          </a:p>
        </p:txBody>
      </p:sp>
    </p:spTree>
    <p:extLst>
      <p:ext uri="{BB962C8B-B14F-4D97-AF65-F5344CB8AC3E}">
        <p14:creationId xmlns:p14="http://schemas.microsoft.com/office/powerpoint/2010/main" val="231784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200D7B6E-95E1-4E46-AA02-6E4C17D42B2E}" type="datetimeFigureOut">
              <a:rPr lang="sl-SI" smtClean="0"/>
              <a:t>25. 05. 2020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373F8AA-D4CE-4D06-800E-2FE8BBD64C32}" type="slidenum">
              <a:rPr lang="sl-SI" smtClean="0"/>
              <a:t>‹#›</a:t>
            </a:fld>
            <a:endParaRPr lang="sl-SI"/>
          </a:p>
        </p:txBody>
      </p:sp>
    </p:spTree>
    <p:extLst>
      <p:ext uri="{BB962C8B-B14F-4D97-AF65-F5344CB8AC3E}">
        <p14:creationId xmlns:p14="http://schemas.microsoft.com/office/powerpoint/2010/main" val="582904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200D7B6E-95E1-4E46-AA02-6E4C17D42B2E}" type="datetimeFigureOut">
              <a:rPr lang="sl-SI" smtClean="0"/>
              <a:t>25. 05. 2020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373F8AA-D4CE-4D06-800E-2FE8BBD64C32}" type="slidenum">
              <a:rPr lang="sl-SI" smtClean="0"/>
              <a:t>‹#›</a:t>
            </a:fld>
            <a:endParaRPr lang="sl-SI"/>
          </a:p>
        </p:txBody>
      </p:sp>
    </p:spTree>
    <p:extLst>
      <p:ext uri="{BB962C8B-B14F-4D97-AF65-F5344CB8AC3E}">
        <p14:creationId xmlns:p14="http://schemas.microsoft.com/office/powerpoint/2010/main" val="47211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200D7B6E-95E1-4E46-AA02-6E4C17D42B2E}" type="datetimeFigureOut">
              <a:rPr lang="sl-SI" smtClean="0"/>
              <a:t>25. 05. 2020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373F8AA-D4CE-4D06-800E-2FE8BBD64C32}" type="slidenum">
              <a:rPr lang="sl-SI" smtClean="0"/>
              <a:t>‹#›</a:t>
            </a:fld>
            <a:endParaRPr lang="sl-SI"/>
          </a:p>
        </p:txBody>
      </p:sp>
    </p:spTree>
    <p:extLst>
      <p:ext uri="{BB962C8B-B14F-4D97-AF65-F5344CB8AC3E}">
        <p14:creationId xmlns:p14="http://schemas.microsoft.com/office/powerpoint/2010/main" val="39350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l-SI"/>
              <a:t>Uredite slog naslova matrice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200D7B6E-95E1-4E46-AA02-6E4C17D42B2E}" type="datetimeFigureOut">
              <a:rPr lang="sl-SI" smtClean="0"/>
              <a:t>25. 05. 2020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373F8AA-D4CE-4D06-800E-2FE8BBD64C32}" type="slidenum">
              <a:rPr lang="sl-SI" smtClean="0"/>
              <a:t>‹#›</a:t>
            </a:fld>
            <a:endParaRPr lang="sl-SI"/>
          </a:p>
        </p:txBody>
      </p:sp>
    </p:spTree>
    <p:extLst>
      <p:ext uri="{BB962C8B-B14F-4D97-AF65-F5344CB8AC3E}">
        <p14:creationId xmlns:p14="http://schemas.microsoft.com/office/powerpoint/2010/main" val="65493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200D7B6E-95E1-4E46-AA02-6E4C17D42B2E}" type="datetimeFigureOut">
              <a:rPr lang="sl-SI" smtClean="0"/>
              <a:t>25. 05. 2020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3373F8AA-D4CE-4D06-800E-2FE8BBD64C32}" type="slidenum">
              <a:rPr lang="sl-SI" smtClean="0"/>
              <a:t>‹#›</a:t>
            </a:fld>
            <a:endParaRPr lang="sl-SI"/>
          </a:p>
        </p:txBody>
      </p:sp>
    </p:spTree>
    <p:extLst>
      <p:ext uri="{BB962C8B-B14F-4D97-AF65-F5344CB8AC3E}">
        <p14:creationId xmlns:p14="http://schemas.microsoft.com/office/powerpoint/2010/main" val="3144019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l-SI"/>
              <a:t>Uredite slog naslova matrice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629842" y="2505075"/>
            <a:ext cx="3868340"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4629150" y="2505075"/>
            <a:ext cx="3887391"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200D7B6E-95E1-4E46-AA02-6E4C17D42B2E}" type="datetimeFigureOut">
              <a:rPr lang="sl-SI" smtClean="0"/>
              <a:t>25. 05. 2020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3373F8AA-D4CE-4D06-800E-2FE8BBD64C32}" type="slidenum">
              <a:rPr lang="sl-SI" smtClean="0"/>
              <a:t>‹#›</a:t>
            </a:fld>
            <a:endParaRPr lang="sl-SI"/>
          </a:p>
        </p:txBody>
      </p:sp>
    </p:spTree>
    <p:extLst>
      <p:ext uri="{BB962C8B-B14F-4D97-AF65-F5344CB8AC3E}">
        <p14:creationId xmlns:p14="http://schemas.microsoft.com/office/powerpoint/2010/main" val="236138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fld id="{200D7B6E-95E1-4E46-AA02-6E4C17D42B2E}" type="datetimeFigureOut">
              <a:rPr lang="sl-SI" smtClean="0"/>
              <a:t>25. 05. 2020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3373F8AA-D4CE-4D06-800E-2FE8BBD64C32}" type="slidenum">
              <a:rPr lang="sl-SI" smtClean="0"/>
              <a:t>‹#›</a:t>
            </a:fld>
            <a:endParaRPr lang="sl-SI"/>
          </a:p>
        </p:txBody>
      </p:sp>
    </p:spTree>
    <p:extLst>
      <p:ext uri="{BB962C8B-B14F-4D97-AF65-F5344CB8AC3E}">
        <p14:creationId xmlns:p14="http://schemas.microsoft.com/office/powerpoint/2010/main" val="3765039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D7B6E-95E1-4E46-AA02-6E4C17D42B2E}" type="datetimeFigureOut">
              <a:rPr lang="sl-SI" smtClean="0"/>
              <a:t>25. 05. 2020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3373F8AA-D4CE-4D06-800E-2FE8BBD64C32}" type="slidenum">
              <a:rPr lang="sl-SI" smtClean="0"/>
              <a:t>‹#›</a:t>
            </a:fld>
            <a:endParaRPr lang="sl-SI"/>
          </a:p>
        </p:txBody>
      </p:sp>
    </p:spTree>
    <p:extLst>
      <p:ext uri="{BB962C8B-B14F-4D97-AF65-F5344CB8AC3E}">
        <p14:creationId xmlns:p14="http://schemas.microsoft.com/office/powerpoint/2010/main" val="3560046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l-SI"/>
              <a:t>Uredite slog naslova matrice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200D7B6E-95E1-4E46-AA02-6E4C17D42B2E}" type="datetimeFigureOut">
              <a:rPr lang="sl-SI" smtClean="0"/>
              <a:t>25. 05. 2020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3373F8AA-D4CE-4D06-800E-2FE8BBD64C32}" type="slidenum">
              <a:rPr lang="sl-SI" smtClean="0"/>
              <a:t>‹#›</a:t>
            </a:fld>
            <a:endParaRPr lang="sl-SI"/>
          </a:p>
        </p:txBody>
      </p:sp>
    </p:spTree>
    <p:extLst>
      <p:ext uri="{BB962C8B-B14F-4D97-AF65-F5344CB8AC3E}">
        <p14:creationId xmlns:p14="http://schemas.microsoft.com/office/powerpoint/2010/main" val="2563326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l-SI"/>
              <a:t>Uredite slog naslova matrice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200D7B6E-95E1-4E46-AA02-6E4C17D42B2E}" type="datetimeFigureOut">
              <a:rPr lang="sl-SI" smtClean="0"/>
              <a:t>25. 05. 2020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3373F8AA-D4CE-4D06-800E-2FE8BBD64C32}" type="slidenum">
              <a:rPr lang="sl-SI" smtClean="0"/>
              <a:t>‹#›</a:t>
            </a:fld>
            <a:endParaRPr lang="sl-SI"/>
          </a:p>
        </p:txBody>
      </p:sp>
    </p:spTree>
    <p:extLst>
      <p:ext uri="{BB962C8B-B14F-4D97-AF65-F5344CB8AC3E}">
        <p14:creationId xmlns:p14="http://schemas.microsoft.com/office/powerpoint/2010/main" val="3754220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l-SI"/>
              <a:t>Uredite slog naslova matrice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D7B6E-95E1-4E46-AA02-6E4C17D42B2E}" type="datetimeFigureOut">
              <a:rPr lang="sl-SI" smtClean="0"/>
              <a:t>25. 05. 2020</a:t>
            </a:fld>
            <a:endParaRPr lang="sl-S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3F8AA-D4CE-4D06-800E-2FE8BBD64C32}" type="slidenum">
              <a:rPr lang="sl-SI" smtClean="0"/>
              <a:t>‹#›</a:t>
            </a:fld>
            <a:endParaRPr lang="sl-SI"/>
          </a:p>
        </p:txBody>
      </p:sp>
    </p:spTree>
    <p:extLst>
      <p:ext uri="{BB962C8B-B14F-4D97-AF65-F5344CB8AC3E}">
        <p14:creationId xmlns:p14="http://schemas.microsoft.com/office/powerpoint/2010/main" val="4417857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p:cNvSpPr txBox="1"/>
          <p:nvPr/>
        </p:nvSpPr>
        <p:spPr>
          <a:xfrm>
            <a:off x="190500" y="95120"/>
            <a:ext cx="4400564" cy="553998"/>
          </a:xfrm>
          <a:prstGeom prst="rect">
            <a:avLst/>
          </a:prstGeom>
          <a:noFill/>
        </p:spPr>
        <p:txBody>
          <a:bodyPr wrap="none" rtlCol="0">
            <a:spAutoFit/>
          </a:bodyPr>
          <a:lstStyle/>
          <a:p>
            <a:r>
              <a:rPr lang="sl-SI" sz="2800" b="1" dirty="0">
                <a:solidFill>
                  <a:schemeClr val="accent6"/>
                </a:solidFill>
                <a:latin typeface="Arial" panose="020B0604020202020204" pitchFamily="34" charset="0"/>
                <a:cs typeface="Arial" panose="020B0604020202020204" pitchFamily="34" charset="0"/>
              </a:rPr>
              <a:t>DRU 25. 5. do 29. 5. 2020</a:t>
            </a:r>
          </a:p>
          <a:p>
            <a:endParaRPr lang="sl-SI" sz="200" dirty="0">
              <a:latin typeface="Arial" panose="020B0604020202020204" pitchFamily="34" charset="0"/>
              <a:cs typeface="Arial" panose="020B0604020202020204" pitchFamily="34" charset="0"/>
            </a:endParaRPr>
          </a:p>
        </p:txBody>
      </p:sp>
      <p:sp>
        <p:nvSpPr>
          <p:cNvPr id="6" name="PoljeZBesedilom 5"/>
          <p:cNvSpPr txBox="1"/>
          <p:nvPr/>
        </p:nvSpPr>
        <p:spPr>
          <a:xfrm>
            <a:off x="733292" y="831998"/>
            <a:ext cx="7946684" cy="5909310"/>
          </a:xfrm>
          <a:prstGeom prst="rect">
            <a:avLst/>
          </a:prstGeom>
          <a:noFill/>
        </p:spPr>
        <p:txBody>
          <a:bodyPr wrap="square" rtlCol="0">
            <a:spAutoFit/>
          </a:bodyPr>
          <a:lstStyle/>
          <a:p>
            <a:r>
              <a:rPr lang="sl-SI" sz="2800" dirty="0">
                <a:latin typeface="Arial" panose="020B0604020202020204" pitchFamily="34" charset="0"/>
                <a:cs typeface="Arial" panose="020B0604020202020204" pitchFamily="34" charset="0"/>
              </a:rPr>
              <a:t>Prejšnji teden si bral/a o RELIEFU, torej o oblikovanosti površja. Ogled filma pa ti bo pomagal ponoviti in razumeti naravne pojave.</a:t>
            </a:r>
          </a:p>
          <a:p>
            <a:endParaRPr lang="sl-SI" sz="2800" dirty="0">
              <a:latin typeface="Arial" panose="020B0604020202020204" pitchFamily="34" charset="0"/>
              <a:cs typeface="Arial" panose="020B0604020202020204" pitchFamily="34" charset="0"/>
            </a:endParaRPr>
          </a:p>
          <a:p>
            <a:r>
              <a:rPr lang="sl-SI" sz="2800" dirty="0">
                <a:latin typeface="Arial" panose="020B0604020202020204" pitchFamily="34" charset="0"/>
                <a:cs typeface="Arial" panose="020B0604020202020204" pitchFamily="34" charset="0"/>
              </a:rPr>
              <a:t> </a:t>
            </a:r>
            <a:r>
              <a:rPr lang="sl-SI" sz="2800" dirty="0">
                <a:solidFill>
                  <a:srgbClr val="C00000"/>
                </a:solidFill>
                <a:latin typeface="Arial" panose="020B0604020202020204" pitchFamily="34" charset="0"/>
                <a:cs typeface="Arial" panose="020B0604020202020204" pitchFamily="34" charset="0"/>
              </a:rPr>
              <a:t>Zdaj pa o NADMORSKI VIŠINI.</a:t>
            </a:r>
          </a:p>
          <a:p>
            <a:r>
              <a:rPr lang="sl-SI" sz="2800" dirty="0">
                <a:latin typeface="Arial" panose="020B0604020202020204" pitchFamily="34" charset="0"/>
                <a:cs typeface="Arial" panose="020B0604020202020204" pitchFamily="34" charset="0"/>
              </a:rPr>
              <a:t>Če potujemo iz Ljubljane proti severozahodu, se pripeljemo iz kotline med hribe in gore. Ne spremeni se le oblika površja, pač pa tudi višina na kateri se nahajamo. Višini krajev na površju rečemo NADMORSKA VIŠINA. To pomeni koliko višje od morske gladine je kraj .</a:t>
            </a:r>
          </a:p>
          <a:p>
            <a:endParaRPr lang="sl-SI" sz="2800" dirty="0">
              <a:latin typeface="Arial" panose="020B0604020202020204" pitchFamily="34" charset="0"/>
              <a:cs typeface="Arial" panose="020B0604020202020204" pitchFamily="34" charset="0"/>
            </a:endParaRPr>
          </a:p>
          <a:p>
            <a:r>
              <a:rPr lang="sl-SI" sz="2800" dirty="0">
                <a:latin typeface="Arial" panose="020B0604020202020204" pitchFamily="34" charset="0"/>
                <a:cs typeface="Arial" panose="020B0604020202020204" pitchFamily="34" charset="0"/>
              </a:rPr>
              <a:t>V učbeniku preberi stran 55.</a:t>
            </a:r>
          </a:p>
          <a:p>
            <a:endParaRPr lang="sl-SI"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966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p:cNvPicPr>
            <a:picLocks noChangeAspect="1"/>
          </p:cNvPicPr>
          <p:nvPr/>
        </p:nvPicPr>
        <p:blipFill rotWithShape="1">
          <a:blip r:embed="rId2"/>
          <a:srcRect l="17672" t="38894" r="44702" b="30529"/>
          <a:stretch/>
        </p:blipFill>
        <p:spPr>
          <a:xfrm>
            <a:off x="607325" y="1474183"/>
            <a:ext cx="4895558" cy="2236763"/>
          </a:xfrm>
          <a:prstGeom prst="rect">
            <a:avLst/>
          </a:prstGeom>
        </p:spPr>
      </p:pic>
      <p:sp>
        <p:nvSpPr>
          <p:cNvPr id="7" name="Pravokotnik 6"/>
          <p:cNvSpPr/>
          <p:nvPr/>
        </p:nvSpPr>
        <p:spPr>
          <a:xfrm>
            <a:off x="607325" y="431225"/>
            <a:ext cx="8236424" cy="5693866"/>
          </a:xfrm>
          <a:prstGeom prst="rect">
            <a:avLst/>
          </a:prstGeom>
        </p:spPr>
        <p:txBody>
          <a:bodyPr wrap="square">
            <a:spAutoFit/>
          </a:bodyPr>
          <a:lstStyle/>
          <a:p>
            <a:r>
              <a:rPr lang="sl-SI" sz="2800" dirty="0">
                <a:latin typeface="Arial" panose="020B0604020202020204" pitchFamily="34" charset="0"/>
                <a:cs typeface="Arial" panose="020B0604020202020204" pitchFamily="34" charset="0"/>
              </a:rPr>
              <a:t>Ljubljana leži na nadmorski višini 298 m. To pove številka, zapisana ob imenu kraja na zemljevidu.</a:t>
            </a:r>
          </a:p>
          <a:p>
            <a:endParaRPr lang="sl-SI" sz="2800" dirty="0">
              <a:latin typeface="Arial" panose="020B0604020202020204" pitchFamily="34" charset="0"/>
              <a:cs typeface="Arial" panose="020B0604020202020204" pitchFamily="34" charset="0"/>
            </a:endParaRPr>
          </a:p>
          <a:p>
            <a:endParaRPr lang="sl-SI" sz="2800" dirty="0">
              <a:latin typeface="Arial" panose="020B0604020202020204" pitchFamily="34" charset="0"/>
              <a:cs typeface="Arial" panose="020B0604020202020204" pitchFamily="34" charset="0"/>
            </a:endParaRPr>
          </a:p>
          <a:p>
            <a:endParaRPr lang="sl-SI" sz="2800" dirty="0">
              <a:latin typeface="Arial" panose="020B0604020202020204" pitchFamily="34" charset="0"/>
              <a:cs typeface="Arial" panose="020B0604020202020204" pitchFamily="34" charset="0"/>
            </a:endParaRPr>
          </a:p>
          <a:p>
            <a:endParaRPr lang="sl-SI" sz="2800" dirty="0">
              <a:latin typeface="Arial" panose="020B0604020202020204" pitchFamily="34" charset="0"/>
              <a:cs typeface="Arial" panose="020B0604020202020204" pitchFamily="34" charset="0"/>
            </a:endParaRPr>
          </a:p>
          <a:p>
            <a:endParaRPr lang="sl-SI" sz="2800" dirty="0">
              <a:latin typeface="Arial" panose="020B0604020202020204" pitchFamily="34" charset="0"/>
              <a:cs typeface="Arial" panose="020B0604020202020204" pitchFamily="34" charset="0"/>
            </a:endParaRPr>
          </a:p>
          <a:p>
            <a:endParaRPr lang="sl-SI" sz="2800" dirty="0">
              <a:latin typeface="Arial" panose="020B0604020202020204" pitchFamily="34" charset="0"/>
              <a:cs typeface="Arial" panose="020B0604020202020204" pitchFamily="34" charset="0"/>
            </a:endParaRPr>
          </a:p>
          <a:p>
            <a:r>
              <a:rPr lang="sl-SI" sz="2800" b="1" dirty="0">
                <a:latin typeface="Arial" panose="020B0604020202020204" pitchFamily="34" charset="0"/>
                <a:cs typeface="Arial" panose="020B0604020202020204" pitchFamily="34" charset="0"/>
              </a:rPr>
              <a:t>Nadmorska višina</a:t>
            </a:r>
            <a:r>
              <a:rPr lang="sl-SI" sz="2800" dirty="0">
                <a:latin typeface="Arial" panose="020B0604020202020204" pitchFamily="34" charset="0"/>
                <a:cs typeface="Arial" panose="020B0604020202020204" pitchFamily="34" charset="0"/>
              </a:rPr>
              <a:t> je višina kakega kraja nad morsko gladino. Merimo jo v metrih. Obala, stik morja in kopnega, ima torej nadmorsko višino 0 m. </a:t>
            </a:r>
          </a:p>
          <a:p>
            <a:endParaRPr lang="sl-SI" sz="2800" dirty="0">
              <a:latin typeface="Arial" panose="020B0604020202020204" pitchFamily="34" charset="0"/>
              <a:cs typeface="Arial" panose="020B0604020202020204" pitchFamily="34" charset="0"/>
            </a:endParaRPr>
          </a:p>
        </p:txBody>
      </p:sp>
      <p:sp>
        <p:nvSpPr>
          <p:cNvPr id="8" name="Elipsa 7"/>
          <p:cNvSpPr/>
          <p:nvPr/>
        </p:nvSpPr>
        <p:spPr>
          <a:xfrm>
            <a:off x="2374710" y="2879677"/>
            <a:ext cx="532263" cy="3138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Puščica dol 8"/>
          <p:cNvSpPr/>
          <p:nvPr/>
        </p:nvSpPr>
        <p:spPr>
          <a:xfrm rot="15417216">
            <a:off x="1366344" y="2670535"/>
            <a:ext cx="723331" cy="1160060"/>
          </a:xfrm>
          <a:prstGeom prst="downArrow">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Oblak 9"/>
          <p:cNvSpPr/>
          <p:nvPr/>
        </p:nvSpPr>
        <p:spPr>
          <a:xfrm>
            <a:off x="5770432" y="1880193"/>
            <a:ext cx="2593075" cy="1774209"/>
          </a:xfrm>
          <a:prstGeom prst="cloudCallout">
            <a:avLst>
              <a:gd name="adj1" fmla="val -70833"/>
              <a:gd name="adj2" fmla="val 21731"/>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chemeClr val="tx1"/>
                </a:solidFill>
              </a:rPr>
              <a:t>AJA, TO NI  ŠTEVILO VŠEČKOV </a:t>
            </a:r>
            <a:r>
              <a:rPr lang="sl-SI" dirty="0">
                <a:solidFill>
                  <a:schemeClr val="tx1"/>
                </a:solidFill>
                <a:sym typeface="Wingdings" panose="05000000000000000000" pitchFamily="2" charset="2"/>
              </a:rPr>
              <a:t></a:t>
            </a:r>
            <a:endParaRPr lang="sl-SI" dirty="0">
              <a:solidFill>
                <a:schemeClr val="tx1"/>
              </a:solidFill>
            </a:endParaRPr>
          </a:p>
        </p:txBody>
      </p:sp>
    </p:spTree>
    <p:extLst>
      <p:ext uri="{BB962C8B-B14F-4D97-AF65-F5344CB8AC3E}">
        <p14:creationId xmlns:p14="http://schemas.microsoft.com/office/powerpoint/2010/main" val="380429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6C182A0-B649-4D31-B83D-0F1DB36B73B0}"/>
              </a:ext>
            </a:extLst>
          </p:cNvPr>
          <p:cNvSpPr>
            <a:spLocks noGrp="1"/>
          </p:cNvSpPr>
          <p:nvPr>
            <p:ph type="title"/>
          </p:nvPr>
        </p:nvSpPr>
        <p:spPr/>
        <p:txBody>
          <a:bodyPr>
            <a:normAutofit/>
          </a:bodyPr>
          <a:lstStyle/>
          <a:p>
            <a:pPr marL="457200" indent="-457200">
              <a:buFont typeface="Wingdings" panose="05000000000000000000" pitchFamily="2" charset="2"/>
              <a:buChar char="v"/>
            </a:pPr>
            <a:r>
              <a:rPr lang="sl-SI" sz="2000" b="1" dirty="0">
                <a:solidFill>
                  <a:schemeClr val="accent6"/>
                </a:solidFill>
              </a:rPr>
              <a:t>Zapiši in nariši v zvezek:</a:t>
            </a:r>
            <a:br>
              <a:rPr lang="sl-SI" sz="2000" b="1" dirty="0">
                <a:solidFill>
                  <a:schemeClr val="accent6"/>
                </a:solidFill>
              </a:rPr>
            </a:br>
            <a:r>
              <a:rPr lang="sl-SI" sz="2400" b="1" dirty="0">
                <a:solidFill>
                  <a:srgbClr val="FF0000"/>
                </a:solidFill>
              </a:rPr>
              <a:t>Nadmorska višina                                           datum:</a:t>
            </a:r>
            <a:endParaRPr lang="LID4096" sz="2400" b="1" dirty="0">
              <a:solidFill>
                <a:srgbClr val="FF0000"/>
              </a:solidFill>
            </a:endParaRPr>
          </a:p>
        </p:txBody>
      </p:sp>
      <p:sp>
        <p:nvSpPr>
          <p:cNvPr id="9" name="Označba mesta vsebine 8">
            <a:extLst>
              <a:ext uri="{FF2B5EF4-FFF2-40B4-BE49-F238E27FC236}">
                <a16:creationId xmlns:a16="http://schemas.microsoft.com/office/drawing/2014/main" id="{963F198E-B556-4CAD-8E88-35AB4D2254F7}"/>
              </a:ext>
            </a:extLst>
          </p:cNvPr>
          <p:cNvSpPr>
            <a:spLocks noGrp="1"/>
          </p:cNvSpPr>
          <p:nvPr>
            <p:ph idx="1"/>
          </p:nvPr>
        </p:nvSpPr>
        <p:spPr/>
        <p:txBody>
          <a:bodyPr>
            <a:normAutofit/>
          </a:bodyPr>
          <a:lstStyle/>
          <a:p>
            <a:r>
              <a:rPr lang="sl-SI" sz="2400" dirty="0">
                <a:solidFill>
                  <a:schemeClr val="accent1">
                    <a:lumMod val="75000"/>
                  </a:schemeClr>
                </a:solidFill>
              </a:rPr>
              <a:t>Nadmorska višina je višina nekega kraja nad morsko gladino.</a:t>
            </a:r>
            <a:endParaRPr lang="LID4096" sz="2400" dirty="0">
              <a:solidFill>
                <a:schemeClr val="accent1">
                  <a:lumMod val="75000"/>
                </a:schemeClr>
              </a:solidFill>
            </a:endParaRPr>
          </a:p>
        </p:txBody>
      </p:sp>
      <p:pic>
        <p:nvPicPr>
          <p:cNvPr id="24" name="Slika 23">
            <a:extLst>
              <a:ext uri="{FF2B5EF4-FFF2-40B4-BE49-F238E27FC236}">
                <a16:creationId xmlns:a16="http://schemas.microsoft.com/office/drawing/2014/main" id="{03B68B45-F7D2-44FD-993D-07A7D1C87ABA}"/>
              </a:ext>
            </a:extLst>
          </p:cNvPr>
          <p:cNvPicPr>
            <a:picLocks noChangeAspect="1"/>
          </p:cNvPicPr>
          <p:nvPr/>
        </p:nvPicPr>
        <p:blipFill>
          <a:blip r:embed="rId2"/>
          <a:stretch>
            <a:fillRect/>
          </a:stretch>
        </p:blipFill>
        <p:spPr>
          <a:xfrm>
            <a:off x="2361776" y="2632623"/>
            <a:ext cx="4621169" cy="2737341"/>
          </a:xfrm>
          <a:prstGeom prst="rect">
            <a:avLst/>
          </a:prstGeom>
        </p:spPr>
      </p:pic>
      <p:sp>
        <p:nvSpPr>
          <p:cNvPr id="26" name="Puščica: desno 25">
            <a:extLst>
              <a:ext uri="{FF2B5EF4-FFF2-40B4-BE49-F238E27FC236}">
                <a16:creationId xmlns:a16="http://schemas.microsoft.com/office/drawing/2014/main" id="{D34ADC39-EBF6-4020-BB8A-DCAF23840386}"/>
              </a:ext>
            </a:extLst>
          </p:cNvPr>
          <p:cNvSpPr/>
          <p:nvPr/>
        </p:nvSpPr>
        <p:spPr>
          <a:xfrm rot="20234584" flipV="1">
            <a:off x="1460271" y="4917150"/>
            <a:ext cx="912118" cy="1286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dirty="0"/>
          </a:p>
        </p:txBody>
      </p:sp>
      <p:pic>
        <p:nvPicPr>
          <p:cNvPr id="27" name="Slika 26">
            <a:extLst>
              <a:ext uri="{FF2B5EF4-FFF2-40B4-BE49-F238E27FC236}">
                <a16:creationId xmlns:a16="http://schemas.microsoft.com/office/drawing/2014/main" id="{56EB599B-EDDD-4A74-A472-55BF3196A35A}"/>
              </a:ext>
            </a:extLst>
          </p:cNvPr>
          <p:cNvPicPr>
            <a:picLocks noChangeAspect="1"/>
          </p:cNvPicPr>
          <p:nvPr/>
        </p:nvPicPr>
        <p:blipFill>
          <a:blip r:embed="rId3"/>
          <a:stretch>
            <a:fillRect/>
          </a:stretch>
        </p:blipFill>
        <p:spPr>
          <a:xfrm>
            <a:off x="829371" y="5217235"/>
            <a:ext cx="4035902" cy="660180"/>
          </a:xfrm>
          <a:prstGeom prst="rect">
            <a:avLst/>
          </a:prstGeom>
        </p:spPr>
      </p:pic>
      <p:cxnSp>
        <p:nvCxnSpPr>
          <p:cNvPr id="30" name="Raven puščični povezovalnik 29">
            <a:extLst>
              <a:ext uri="{FF2B5EF4-FFF2-40B4-BE49-F238E27FC236}">
                <a16:creationId xmlns:a16="http://schemas.microsoft.com/office/drawing/2014/main" id="{4B2D10BF-48A6-4D81-AE63-C91902CBEB7D}"/>
              </a:ext>
            </a:extLst>
          </p:cNvPr>
          <p:cNvCxnSpPr>
            <a:cxnSpLocks/>
          </p:cNvCxnSpPr>
          <p:nvPr/>
        </p:nvCxnSpPr>
        <p:spPr>
          <a:xfrm>
            <a:off x="2017649" y="2219093"/>
            <a:ext cx="3691777" cy="869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PoljeZBesedilom 32">
            <a:extLst>
              <a:ext uri="{FF2B5EF4-FFF2-40B4-BE49-F238E27FC236}">
                <a16:creationId xmlns:a16="http://schemas.microsoft.com/office/drawing/2014/main" id="{7902AA5C-B6F7-439B-9C29-4C087B36D0B7}"/>
              </a:ext>
            </a:extLst>
          </p:cNvPr>
          <p:cNvSpPr txBox="1"/>
          <p:nvPr/>
        </p:nvSpPr>
        <p:spPr>
          <a:xfrm>
            <a:off x="4572000" y="4962293"/>
            <a:ext cx="184731" cy="369332"/>
          </a:xfrm>
          <a:prstGeom prst="rect">
            <a:avLst/>
          </a:prstGeom>
          <a:noFill/>
        </p:spPr>
        <p:txBody>
          <a:bodyPr wrap="square" rtlCol="0">
            <a:spAutoFit/>
          </a:bodyPr>
          <a:lstStyle/>
          <a:p>
            <a:endParaRPr lang="LID4096" dirty="0"/>
          </a:p>
        </p:txBody>
      </p:sp>
    </p:spTree>
    <p:extLst>
      <p:ext uri="{BB962C8B-B14F-4D97-AF65-F5344CB8AC3E}">
        <p14:creationId xmlns:p14="http://schemas.microsoft.com/office/powerpoint/2010/main" val="2817311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4256779933"/>
              </p:ext>
            </p:extLst>
          </p:nvPr>
        </p:nvGraphicFramePr>
        <p:xfrm>
          <a:off x="1023582" y="2543412"/>
          <a:ext cx="7335672" cy="3108960"/>
        </p:xfrm>
        <a:graphic>
          <a:graphicData uri="http://schemas.openxmlformats.org/drawingml/2006/table">
            <a:tbl>
              <a:tblPr firstRow="1" bandRow="1">
                <a:tableStyleId>{5940675A-B579-460E-94D1-54222C63F5DA}</a:tableStyleId>
              </a:tblPr>
              <a:tblGrid>
                <a:gridCol w="2445224">
                  <a:extLst>
                    <a:ext uri="{9D8B030D-6E8A-4147-A177-3AD203B41FA5}">
                      <a16:colId xmlns:a16="http://schemas.microsoft.com/office/drawing/2014/main" val="4038435511"/>
                    </a:ext>
                  </a:extLst>
                </a:gridCol>
                <a:gridCol w="2445224">
                  <a:extLst>
                    <a:ext uri="{9D8B030D-6E8A-4147-A177-3AD203B41FA5}">
                      <a16:colId xmlns:a16="http://schemas.microsoft.com/office/drawing/2014/main" val="627781824"/>
                    </a:ext>
                  </a:extLst>
                </a:gridCol>
                <a:gridCol w="2445224">
                  <a:extLst>
                    <a:ext uri="{9D8B030D-6E8A-4147-A177-3AD203B41FA5}">
                      <a16:colId xmlns:a16="http://schemas.microsoft.com/office/drawing/2014/main" val="2052670614"/>
                    </a:ext>
                  </a:extLst>
                </a:gridCol>
              </a:tblGrid>
              <a:tr h="370840">
                <a:tc>
                  <a:txBody>
                    <a:bodyPr/>
                    <a:lstStyle/>
                    <a:p>
                      <a:r>
                        <a:rPr lang="sl-SI" sz="2400" dirty="0">
                          <a:latin typeface="Arial" panose="020B0604020202020204" pitchFamily="34" charset="0"/>
                          <a:cs typeface="Arial" panose="020B0604020202020204" pitchFamily="34" charset="0"/>
                        </a:rPr>
                        <a:t>LEGA NA ZEMLJEVIDU</a:t>
                      </a:r>
                    </a:p>
                  </a:txBody>
                  <a:tcPr/>
                </a:tc>
                <a:tc>
                  <a:txBody>
                    <a:bodyPr/>
                    <a:lstStyle/>
                    <a:p>
                      <a:r>
                        <a:rPr lang="sl-SI" sz="2400" dirty="0">
                          <a:latin typeface="Arial" panose="020B0604020202020204" pitchFamily="34" charset="0"/>
                          <a:cs typeface="Arial" panose="020B0604020202020204" pitchFamily="34" charset="0"/>
                        </a:rPr>
                        <a:t>KRAJ / VZPETINA</a:t>
                      </a:r>
                    </a:p>
                  </a:txBody>
                  <a:tcPr/>
                </a:tc>
                <a:tc>
                  <a:txBody>
                    <a:bodyPr/>
                    <a:lstStyle/>
                    <a:p>
                      <a:r>
                        <a:rPr lang="sl-SI" sz="2400" dirty="0">
                          <a:latin typeface="Arial" panose="020B0604020202020204" pitchFamily="34" charset="0"/>
                          <a:cs typeface="Arial" panose="020B0604020202020204" pitchFamily="34" charset="0"/>
                        </a:rPr>
                        <a:t>NADMORSKA VIŠINA</a:t>
                      </a:r>
                    </a:p>
                  </a:txBody>
                  <a:tcPr/>
                </a:tc>
                <a:extLst>
                  <a:ext uri="{0D108BD9-81ED-4DB2-BD59-A6C34878D82A}">
                    <a16:rowId xmlns:a16="http://schemas.microsoft.com/office/drawing/2014/main" val="296730438"/>
                  </a:ext>
                </a:extLst>
              </a:tr>
              <a:tr h="370840">
                <a:tc>
                  <a:txBody>
                    <a:bodyPr/>
                    <a:lstStyle/>
                    <a:p>
                      <a:r>
                        <a:rPr lang="sl-SI" sz="2400" dirty="0">
                          <a:latin typeface="Arial" panose="020B0604020202020204" pitchFamily="34" charset="0"/>
                          <a:cs typeface="Arial" panose="020B0604020202020204" pitchFamily="34" charset="0"/>
                        </a:rPr>
                        <a:t>S</a:t>
                      </a:r>
                    </a:p>
                  </a:txBody>
                  <a:tcPr/>
                </a:tc>
                <a:tc>
                  <a:txBody>
                    <a:bodyPr/>
                    <a:lstStyle/>
                    <a:p>
                      <a:r>
                        <a:rPr lang="sl-SI" sz="2400" dirty="0">
                          <a:latin typeface="Arial" panose="020B0604020202020204" pitchFamily="34" charset="0"/>
                          <a:cs typeface="Arial" panose="020B0604020202020204" pitchFamily="34" charset="0"/>
                        </a:rPr>
                        <a:t>DOMŽALE</a:t>
                      </a:r>
                    </a:p>
                  </a:txBody>
                  <a:tcPr/>
                </a:tc>
                <a:tc>
                  <a:txBody>
                    <a:bodyPr/>
                    <a:lstStyle/>
                    <a:p>
                      <a:endParaRPr lang="sl-SI"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56575651"/>
                  </a:ext>
                </a:extLst>
              </a:tr>
              <a:tr h="370840">
                <a:tc>
                  <a:txBody>
                    <a:bodyPr/>
                    <a:lstStyle/>
                    <a:p>
                      <a:r>
                        <a:rPr lang="sl-SI" sz="2400" dirty="0">
                          <a:latin typeface="Arial" panose="020B0604020202020204" pitchFamily="34" charset="0"/>
                          <a:cs typeface="Arial" panose="020B0604020202020204" pitchFamily="34" charset="0"/>
                        </a:rPr>
                        <a:t>SZ</a:t>
                      </a:r>
                    </a:p>
                  </a:txBody>
                  <a:tcPr/>
                </a:tc>
                <a:tc>
                  <a:txBody>
                    <a:bodyPr/>
                    <a:lstStyle/>
                    <a:p>
                      <a:r>
                        <a:rPr lang="sl-SI" sz="2400" dirty="0">
                          <a:latin typeface="Arial" panose="020B0604020202020204" pitchFamily="34" charset="0"/>
                          <a:cs typeface="Arial" panose="020B0604020202020204" pitchFamily="34" charset="0"/>
                        </a:rPr>
                        <a:t>TRIGLAV</a:t>
                      </a:r>
                    </a:p>
                  </a:txBody>
                  <a:tcPr/>
                </a:tc>
                <a:tc>
                  <a:txBody>
                    <a:bodyPr/>
                    <a:lstStyle/>
                    <a:p>
                      <a:endParaRPr lang="sl-SI"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3677205"/>
                  </a:ext>
                </a:extLst>
              </a:tr>
              <a:tr h="370840">
                <a:tc>
                  <a:txBody>
                    <a:bodyPr/>
                    <a:lstStyle/>
                    <a:p>
                      <a:r>
                        <a:rPr lang="sl-SI" sz="2400" dirty="0">
                          <a:latin typeface="Arial" panose="020B0604020202020204" pitchFamily="34" charset="0"/>
                          <a:cs typeface="Arial" panose="020B0604020202020204" pitchFamily="34" charset="0"/>
                        </a:rPr>
                        <a:t>SV</a:t>
                      </a:r>
                    </a:p>
                  </a:txBody>
                  <a:tcPr/>
                </a:tc>
                <a:tc>
                  <a:txBody>
                    <a:bodyPr/>
                    <a:lstStyle/>
                    <a:p>
                      <a:r>
                        <a:rPr lang="sl-SI" sz="2400" dirty="0">
                          <a:latin typeface="Arial" panose="020B0604020202020204" pitchFamily="34" charset="0"/>
                          <a:cs typeface="Arial" panose="020B0604020202020204" pitchFamily="34" charset="0"/>
                        </a:rPr>
                        <a:t>PTUJ</a:t>
                      </a:r>
                    </a:p>
                  </a:txBody>
                  <a:tcPr/>
                </a:tc>
                <a:tc>
                  <a:txBody>
                    <a:bodyPr/>
                    <a:lstStyle/>
                    <a:p>
                      <a:endParaRPr lang="sl-SI"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91691926"/>
                  </a:ext>
                </a:extLst>
              </a:tr>
              <a:tr h="370840">
                <a:tc>
                  <a:txBody>
                    <a:bodyPr/>
                    <a:lstStyle/>
                    <a:p>
                      <a:r>
                        <a:rPr lang="sl-SI" sz="2400" dirty="0">
                          <a:latin typeface="Arial" panose="020B0604020202020204" pitchFamily="34" charset="0"/>
                          <a:cs typeface="Arial" panose="020B0604020202020204" pitchFamily="34" charset="0"/>
                        </a:rPr>
                        <a:t>JV</a:t>
                      </a:r>
                    </a:p>
                  </a:txBody>
                  <a:tcPr/>
                </a:tc>
                <a:tc>
                  <a:txBody>
                    <a:bodyPr/>
                    <a:lstStyle/>
                    <a:p>
                      <a:r>
                        <a:rPr lang="sl-SI" sz="2400" dirty="0">
                          <a:latin typeface="Arial" panose="020B0604020202020204" pitchFamily="34" charset="0"/>
                          <a:cs typeface="Arial" panose="020B0604020202020204" pitchFamily="34" charset="0"/>
                        </a:rPr>
                        <a:t>NOVO MESTO</a:t>
                      </a:r>
                    </a:p>
                  </a:txBody>
                  <a:tcPr/>
                </a:tc>
                <a:tc>
                  <a:txBody>
                    <a:bodyPr/>
                    <a:lstStyle/>
                    <a:p>
                      <a:endParaRPr lang="sl-SI"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60640549"/>
                  </a:ext>
                </a:extLst>
              </a:tr>
              <a:tr h="370840">
                <a:tc>
                  <a:txBody>
                    <a:bodyPr/>
                    <a:lstStyle/>
                    <a:p>
                      <a:r>
                        <a:rPr lang="sl-SI" sz="2400" dirty="0">
                          <a:latin typeface="Arial" panose="020B0604020202020204" pitchFamily="34" charset="0"/>
                          <a:cs typeface="Arial" panose="020B0604020202020204" pitchFamily="34" charset="0"/>
                        </a:rPr>
                        <a:t>Z</a:t>
                      </a:r>
                    </a:p>
                  </a:txBody>
                  <a:tcPr/>
                </a:tc>
                <a:tc>
                  <a:txBody>
                    <a:bodyPr/>
                    <a:lstStyle/>
                    <a:p>
                      <a:r>
                        <a:rPr lang="sl-SI" sz="2400" dirty="0">
                          <a:latin typeface="Arial" panose="020B0604020202020204" pitchFamily="34" charset="0"/>
                          <a:cs typeface="Arial" panose="020B0604020202020204" pitchFamily="34" charset="0"/>
                        </a:rPr>
                        <a:t>KOPER</a:t>
                      </a:r>
                    </a:p>
                  </a:txBody>
                  <a:tcPr/>
                </a:tc>
                <a:tc>
                  <a:txBody>
                    <a:bodyPr/>
                    <a:lstStyle/>
                    <a:p>
                      <a:endParaRPr lang="sl-SI"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98162036"/>
                  </a:ext>
                </a:extLst>
              </a:tr>
            </a:tbl>
          </a:graphicData>
        </a:graphic>
      </p:graphicFrame>
      <p:sp>
        <p:nvSpPr>
          <p:cNvPr id="6" name="Pravokotnik 5"/>
          <p:cNvSpPr/>
          <p:nvPr/>
        </p:nvSpPr>
        <p:spPr>
          <a:xfrm>
            <a:off x="1194179" y="549660"/>
            <a:ext cx="6994478" cy="1815882"/>
          </a:xfrm>
          <a:prstGeom prst="rect">
            <a:avLst/>
          </a:prstGeom>
        </p:spPr>
        <p:txBody>
          <a:bodyPr wrap="square">
            <a:spAutoFit/>
          </a:bodyPr>
          <a:lstStyle/>
          <a:p>
            <a:r>
              <a:rPr lang="sl-SI" sz="2800" dirty="0">
                <a:latin typeface="Arial" panose="020B0604020202020204" pitchFamily="34" charset="0"/>
                <a:cs typeface="Arial" panose="020B0604020202020204" pitchFamily="34" charset="0"/>
              </a:rPr>
              <a:t>Prepiši imena krajev. Vadi veliko začetnico.</a:t>
            </a:r>
          </a:p>
          <a:p>
            <a:r>
              <a:rPr lang="sl-SI" sz="2800" dirty="0">
                <a:latin typeface="Arial" panose="020B0604020202020204" pitchFamily="34" charset="0"/>
                <a:cs typeface="Arial" panose="020B0604020202020204" pitchFamily="34" charset="0"/>
              </a:rPr>
              <a:t>Na zemljevidu poišči kraje in prepiši nadmorske višine. Ne pozabi zapisati merske enote.</a:t>
            </a:r>
          </a:p>
        </p:txBody>
      </p:sp>
    </p:spTree>
    <p:extLst>
      <p:ext uri="{BB962C8B-B14F-4D97-AF65-F5344CB8AC3E}">
        <p14:creationId xmlns:p14="http://schemas.microsoft.com/office/powerpoint/2010/main" val="719404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o-4os.ce.edus.si/gradiva/geo/geomorfologija/foto_geomorf/niz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99" y="1323139"/>
            <a:ext cx="3800475" cy="24479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otranjski regijski p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008" y="1332192"/>
            <a:ext cx="4243667" cy="2447926"/>
          </a:xfrm>
          <a:prstGeom prst="rect">
            <a:avLst/>
          </a:prstGeom>
          <a:noFill/>
          <a:extLst>
            <a:ext uri="{909E8E84-426E-40DD-AFC4-6F175D3DCCD1}">
              <a14:hiddenFill xmlns:a14="http://schemas.microsoft.com/office/drawing/2010/main">
                <a:solidFill>
                  <a:srgbClr val="FFFFFF"/>
                </a:solidFill>
              </a14:hiddenFill>
            </a:ext>
          </a:extLst>
        </p:spPr>
      </p:pic>
      <p:sp>
        <p:nvSpPr>
          <p:cNvPr id="6" name="Pravokotnik 5"/>
          <p:cNvSpPr/>
          <p:nvPr/>
        </p:nvSpPr>
        <p:spPr>
          <a:xfrm>
            <a:off x="508056" y="4261765"/>
            <a:ext cx="8145619" cy="2246769"/>
          </a:xfrm>
          <a:prstGeom prst="rect">
            <a:avLst/>
          </a:prstGeom>
        </p:spPr>
        <p:txBody>
          <a:bodyPr wrap="square">
            <a:spAutoFit/>
          </a:bodyPr>
          <a:lstStyle/>
          <a:p>
            <a:r>
              <a:rPr lang="sl-SI" sz="2800" dirty="0">
                <a:latin typeface="Arial" panose="020B0604020202020204" pitchFamily="34" charset="0"/>
                <a:cs typeface="Arial" panose="020B0604020202020204" pitchFamily="34" charset="0"/>
              </a:rPr>
              <a:t>Panonska nižina ima majhno nadmorsko višino. Bloška planota pa leži na več kot 700 m nadmorske višine.</a:t>
            </a:r>
          </a:p>
          <a:p>
            <a:r>
              <a:rPr lang="sl-SI" sz="2800" b="1" dirty="0">
                <a:solidFill>
                  <a:schemeClr val="accent6"/>
                </a:solidFill>
                <a:latin typeface="Arial" panose="020B0604020202020204" pitchFamily="34" charset="0"/>
                <a:cs typeface="Arial" panose="020B0604020202020204" pitchFamily="34" charset="0"/>
              </a:rPr>
              <a:t>Nižina ima nadmorsko višino nižjo od 200 m, kar pa ne velja za vsako ravnino.</a:t>
            </a:r>
          </a:p>
        </p:txBody>
      </p:sp>
      <p:sp>
        <p:nvSpPr>
          <p:cNvPr id="7" name="PoljeZBesedilom 6"/>
          <p:cNvSpPr txBox="1"/>
          <p:nvPr/>
        </p:nvSpPr>
        <p:spPr>
          <a:xfrm>
            <a:off x="1033597" y="3858577"/>
            <a:ext cx="1679370" cy="369332"/>
          </a:xfrm>
          <a:prstGeom prst="rect">
            <a:avLst/>
          </a:prstGeom>
          <a:noFill/>
        </p:spPr>
        <p:txBody>
          <a:bodyPr wrap="none" rtlCol="0">
            <a:spAutoFit/>
          </a:bodyPr>
          <a:lstStyle/>
          <a:p>
            <a:r>
              <a:rPr lang="sl-SI" dirty="0"/>
              <a:t>Panonska nižina</a:t>
            </a:r>
          </a:p>
        </p:txBody>
      </p:sp>
      <p:sp>
        <p:nvSpPr>
          <p:cNvPr id="8" name="PoljeZBesedilom 7"/>
          <p:cNvSpPr txBox="1"/>
          <p:nvPr/>
        </p:nvSpPr>
        <p:spPr>
          <a:xfrm>
            <a:off x="5269636" y="3892433"/>
            <a:ext cx="2474780" cy="369332"/>
          </a:xfrm>
          <a:prstGeom prst="rect">
            <a:avLst/>
          </a:prstGeom>
          <a:noFill/>
        </p:spPr>
        <p:txBody>
          <a:bodyPr wrap="none" rtlCol="0">
            <a:spAutoFit/>
          </a:bodyPr>
          <a:lstStyle/>
          <a:p>
            <a:r>
              <a:rPr lang="sl-SI" dirty="0"/>
              <a:t>ravnina na Bloški planoti</a:t>
            </a:r>
          </a:p>
        </p:txBody>
      </p:sp>
      <p:sp>
        <p:nvSpPr>
          <p:cNvPr id="9" name="Pravokotnik 8"/>
          <p:cNvSpPr/>
          <p:nvPr/>
        </p:nvSpPr>
        <p:spPr>
          <a:xfrm>
            <a:off x="1048042" y="301320"/>
            <a:ext cx="7434775" cy="954107"/>
          </a:xfrm>
          <a:prstGeom prst="rect">
            <a:avLst/>
          </a:prstGeom>
        </p:spPr>
        <p:txBody>
          <a:bodyPr wrap="square">
            <a:spAutoFit/>
          </a:bodyPr>
          <a:lstStyle/>
          <a:p>
            <a:r>
              <a:rPr lang="sl-SI" sz="2800" dirty="0">
                <a:latin typeface="Arial" panose="020B0604020202020204" pitchFamily="34" charset="0"/>
                <a:cs typeface="Arial" panose="020B0604020202020204" pitchFamily="34" charset="0"/>
              </a:rPr>
              <a:t>Razmisli, kakšna je razlika med ravnino in nižino?</a:t>
            </a:r>
          </a:p>
        </p:txBody>
      </p:sp>
    </p:spTree>
    <p:extLst>
      <p:ext uri="{BB962C8B-B14F-4D97-AF65-F5344CB8AC3E}">
        <p14:creationId xmlns:p14="http://schemas.microsoft.com/office/powerpoint/2010/main" val="257475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911565" y="478741"/>
            <a:ext cx="7434775" cy="4832092"/>
          </a:xfrm>
          <a:prstGeom prst="rect">
            <a:avLst/>
          </a:prstGeom>
        </p:spPr>
        <p:txBody>
          <a:bodyPr wrap="square">
            <a:spAutoFit/>
          </a:bodyPr>
          <a:lstStyle/>
          <a:p>
            <a:r>
              <a:rPr lang="sl-SI" sz="2800" dirty="0">
                <a:latin typeface="Arial" panose="020B0604020202020204" pitchFamily="34" charset="0"/>
                <a:cs typeface="Arial" panose="020B0604020202020204" pitchFamily="34" charset="0"/>
              </a:rPr>
              <a:t>Oglej si skico in brez pomoči učbenika napiši v zvezek, katera oblika površja je narisana.</a:t>
            </a:r>
          </a:p>
          <a:p>
            <a:endParaRPr lang="sl-SI" sz="2800" dirty="0">
              <a:latin typeface="Arial" panose="020B0604020202020204" pitchFamily="34" charset="0"/>
              <a:cs typeface="Arial" panose="020B0604020202020204" pitchFamily="34" charset="0"/>
            </a:endParaRPr>
          </a:p>
          <a:p>
            <a:endParaRPr lang="sl-SI" sz="2800" dirty="0">
              <a:latin typeface="Arial" panose="020B0604020202020204" pitchFamily="34" charset="0"/>
              <a:cs typeface="Arial" panose="020B0604020202020204" pitchFamily="34" charset="0"/>
            </a:endParaRPr>
          </a:p>
          <a:p>
            <a:endParaRPr lang="sl-SI" sz="2800" dirty="0">
              <a:latin typeface="Arial" panose="020B0604020202020204" pitchFamily="34" charset="0"/>
              <a:cs typeface="Arial" panose="020B0604020202020204" pitchFamily="34" charset="0"/>
            </a:endParaRPr>
          </a:p>
          <a:p>
            <a:endParaRPr lang="sl-SI" sz="2800" dirty="0">
              <a:latin typeface="Arial" panose="020B0604020202020204" pitchFamily="34" charset="0"/>
              <a:cs typeface="Arial" panose="020B0604020202020204" pitchFamily="34" charset="0"/>
            </a:endParaRPr>
          </a:p>
          <a:p>
            <a:endParaRPr lang="sl-SI" sz="2800" dirty="0">
              <a:latin typeface="Arial" panose="020B0604020202020204" pitchFamily="34" charset="0"/>
              <a:cs typeface="Arial" panose="020B0604020202020204" pitchFamily="34" charset="0"/>
            </a:endParaRPr>
          </a:p>
          <a:p>
            <a:endParaRPr lang="sl-SI" sz="2800" dirty="0">
              <a:latin typeface="Arial" panose="020B0604020202020204" pitchFamily="34" charset="0"/>
              <a:cs typeface="Arial" panose="020B0604020202020204" pitchFamily="34" charset="0"/>
            </a:endParaRPr>
          </a:p>
          <a:p>
            <a:endParaRPr lang="sl-SI" sz="2800" dirty="0">
              <a:latin typeface="Arial" panose="020B0604020202020204" pitchFamily="34" charset="0"/>
              <a:cs typeface="Arial" panose="020B0604020202020204" pitchFamily="34" charset="0"/>
            </a:endParaRPr>
          </a:p>
          <a:p>
            <a:endParaRPr lang="sl-SI" sz="2800" dirty="0">
              <a:latin typeface="Arial" panose="020B0604020202020204" pitchFamily="34" charset="0"/>
              <a:cs typeface="Arial" panose="020B0604020202020204" pitchFamily="34" charset="0"/>
            </a:endParaRPr>
          </a:p>
          <a:p>
            <a:endParaRPr lang="sl-SI" sz="2800" dirty="0">
              <a:latin typeface="Arial" panose="020B0604020202020204" pitchFamily="34" charset="0"/>
              <a:cs typeface="Arial" panose="020B0604020202020204" pitchFamily="34" charset="0"/>
            </a:endParaRPr>
          </a:p>
        </p:txBody>
      </p:sp>
      <p:pic>
        <p:nvPicPr>
          <p:cNvPr id="31" name="Slika 30"/>
          <p:cNvPicPr>
            <a:picLocks noChangeAspect="1"/>
          </p:cNvPicPr>
          <p:nvPr/>
        </p:nvPicPr>
        <p:blipFill rotWithShape="1">
          <a:blip r:embed="rId2">
            <a:extLst>
              <a:ext uri="{28A0092B-C50C-407E-A947-70E740481C1C}">
                <a14:useLocalDpi xmlns:a14="http://schemas.microsoft.com/office/drawing/2010/main" val="0"/>
              </a:ext>
            </a:extLst>
          </a:blip>
          <a:srcRect b="23155"/>
          <a:stretch/>
        </p:blipFill>
        <p:spPr>
          <a:xfrm>
            <a:off x="1319277" y="1635369"/>
            <a:ext cx="6154880" cy="4574361"/>
          </a:xfrm>
          <a:prstGeom prst="rect">
            <a:avLst/>
          </a:prstGeom>
        </p:spPr>
      </p:pic>
      <p:cxnSp>
        <p:nvCxnSpPr>
          <p:cNvPr id="13" name="Raven puščični povezovalnik 12"/>
          <p:cNvCxnSpPr/>
          <p:nvPr/>
        </p:nvCxnSpPr>
        <p:spPr>
          <a:xfrm flipH="1" flipV="1">
            <a:off x="976969" y="5375380"/>
            <a:ext cx="3008177" cy="321367"/>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aven puščični povezovalnik 19"/>
          <p:cNvCxnSpPr/>
          <p:nvPr/>
        </p:nvCxnSpPr>
        <p:spPr>
          <a:xfrm flipH="1" flipV="1">
            <a:off x="911565" y="2872625"/>
            <a:ext cx="2388725" cy="34533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5" name="PoljeZBesedilom 24"/>
          <p:cNvSpPr txBox="1"/>
          <p:nvPr/>
        </p:nvSpPr>
        <p:spPr>
          <a:xfrm>
            <a:off x="209914" y="5131811"/>
            <a:ext cx="838691" cy="369332"/>
          </a:xfrm>
          <a:prstGeom prst="rect">
            <a:avLst/>
          </a:prstGeom>
          <a:noFill/>
        </p:spPr>
        <p:txBody>
          <a:bodyPr wrap="none" rtlCol="0">
            <a:spAutoFit/>
          </a:bodyPr>
          <a:lstStyle/>
          <a:p>
            <a:r>
              <a:rPr lang="sl-SI" dirty="0"/>
              <a:t>NIŽINA</a:t>
            </a:r>
          </a:p>
        </p:txBody>
      </p:sp>
      <p:sp>
        <p:nvSpPr>
          <p:cNvPr id="27" name="PoljeZBesedilom 26"/>
          <p:cNvSpPr txBox="1"/>
          <p:nvPr/>
        </p:nvSpPr>
        <p:spPr>
          <a:xfrm>
            <a:off x="76439" y="2503293"/>
            <a:ext cx="1053109" cy="369332"/>
          </a:xfrm>
          <a:prstGeom prst="rect">
            <a:avLst/>
          </a:prstGeom>
          <a:noFill/>
        </p:spPr>
        <p:txBody>
          <a:bodyPr wrap="none" rtlCol="0">
            <a:spAutoFit/>
          </a:bodyPr>
          <a:lstStyle/>
          <a:p>
            <a:r>
              <a:rPr lang="sl-SI" dirty="0"/>
              <a:t>RAVNINA</a:t>
            </a:r>
          </a:p>
        </p:txBody>
      </p:sp>
      <p:sp>
        <p:nvSpPr>
          <p:cNvPr id="36" name="PoljeZBesedilom 35"/>
          <p:cNvSpPr txBox="1"/>
          <p:nvPr/>
        </p:nvSpPr>
        <p:spPr>
          <a:xfrm>
            <a:off x="1448535" y="3587293"/>
            <a:ext cx="1314784" cy="369332"/>
          </a:xfrm>
          <a:prstGeom prst="rect">
            <a:avLst/>
          </a:prstGeom>
          <a:noFill/>
        </p:spPr>
        <p:txBody>
          <a:bodyPr wrap="none" rtlCol="0">
            <a:spAutoFit/>
          </a:bodyPr>
          <a:lstStyle/>
          <a:p>
            <a:r>
              <a:rPr lang="sl-SI" b="1" dirty="0">
                <a:solidFill>
                  <a:schemeClr val="bg1"/>
                </a:solidFill>
              </a:rPr>
              <a:t>K _ _ _ _ _ _</a:t>
            </a:r>
          </a:p>
        </p:txBody>
      </p:sp>
    </p:spTree>
    <p:extLst>
      <p:ext uri="{BB962C8B-B14F-4D97-AF65-F5344CB8AC3E}">
        <p14:creationId xmlns:p14="http://schemas.microsoft.com/office/powerpoint/2010/main" val="3938861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7"/>
            <a:ext cx="7886700" cy="685752"/>
          </a:xfrm>
        </p:spPr>
        <p:txBody>
          <a:bodyPr>
            <a:normAutofit fontScale="90000"/>
          </a:bodyPr>
          <a:lstStyle/>
          <a:p>
            <a:r>
              <a:rPr lang="sl-SI" dirty="0">
                <a:solidFill>
                  <a:schemeClr val="accent4"/>
                </a:solidFill>
                <a:latin typeface="Arial" panose="020B0604020202020204" pitchFamily="34" charset="0"/>
                <a:cs typeface="Arial" panose="020B0604020202020204" pitchFamily="34" charset="0"/>
              </a:rPr>
              <a:t>REŠITVE</a:t>
            </a:r>
          </a:p>
        </p:txBody>
      </p:sp>
      <p:graphicFrame>
        <p:nvGraphicFramePr>
          <p:cNvPr id="4" name="Tabela 3"/>
          <p:cNvGraphicFramePr>
            <a:graphicFrameLocks noGrp="1"/>
          </p:cNvGraphicFramePr>
          <p:nvPr>
            <p:extLst>
              <p:ext uri="{D42A27DB-BD31-4B8C-83A1-F6EECF244321}">
                <p14:modId xmlns:p14="http://schemas.microsoft.com/office/powerpoint/2010/main" val="429363659"/>
              </p:ext>
            </p:extLst>
          </p:nvPr>
        </p:nvGraphicFramePr>
        <p:xfrm>
          <a:off x="805218" y="1369704"/>
          <a:ext cx="7335672" cy="3108960"/>
        </p:xfrm>
        <a:graphic>
          <a:graphicData uri="http://schemas.openxmlformats.org/drawingml/2006/table">
            <a:tbl>
              <a:tblPr firstRow="1" bandRow="1">
                <a:tableStyleId>{5940675A-B579-460E-94D1-54222C63F5DA}</a:tableStyleId>
              </a:tblPr>
              <a:tblGrid>
                <a:gridCol w="2445224">
                  <a:extLst>
                    <a:ext uri="{9D8B030D-6E8A-4147-A177-3AD203B41FA5}">
                      <a16:colId xmlns:a16="http://schemas.microsoft.com/office/drawing/2014/main" val="4038435511"/>
                    </a:ext>
                  </a:extLst>
                </a:gridCol>
                <a:gridCol w="2445224">
                  <a:extLst>
                    <a:ext uri="{9D8B030D-6E8A-4147-A177-3AD203B41FA5}">
                      <a16:colId xmlns:a16="http://schemas.microsoft.com/office/drawing/2014/main" val="627781824"/>
                    </a:ext>
                  </a:extLst>
                </a:gridCol>
                <a:gridCol w="2445224">
                  <a:extLst>
                    <a:ext uri="{9D8B030D-6E8A-4147-A177-3AD203B41FA5}">
                      <a16:colId xmlns:a16="http://schemas.microsoft.com/office/drawing/2014/main" val="2052670614"/>
                    </a:ext>
                  </a:extLst>
                </a:gridCol>
              </a:tblGrid>
              <a:tr h="370840">
                <a:tc>
                  <a:txBody>
                    <a:bodyPr/>
                    <a:lstStyle/>
                    <a:p>
                      <a:r>
                        <a:rPr lang="sl-SI" sz="2400" dirty="0">
                          <a:latin typeface="Arial" panose="020B0604020202020204" pitchFamily="34" charset="0"/>
                          <a:cs typeface="Arial" panose="020B0604020202020204" pitchFamily="34" charset="0"/>
                        </a:rPr>
                        <a:t>LEGA NA ZEMLJEVIDU</a:t>
                      </a:r>
                    </a:p>
                  </a:txBody>
                  <a:tcPr/>
                </a:tc>
                <a:tc>
                  <a:txBody>
                    <a:bodyPr/>
                    <a:lstStyle/>
                    <a:p>
                      <a:r>
                        <a:rPr lang="sl-SI" sz="2400" dirty="0">
                          <a:latin typeface="Arial" panose="020B0604020202020204" pitchFamily="34" charset="0"/>
                          <a:cs typeface="Arial" panose="020B0604020202020204" pitchFamily="34" charset="0"/>
                        </a:rPr>
                        <a:t>KRAJ / VZPETINA</a:t>
                      </a:r>
                    </a:p>
                  </a:txBody>
                  <a:tcPr/>
                </a:tc>
                <a:tc>
                  <a:txBody>
                    <a:bodyPr/>
                    <a:lstStyle/>
                    <a:p>
                      <a:r>
                        <a:rPr lang="sl-SI" sz="2400" dirty="0">
                          <a:latin typeface="Arial" panose="020B0604020202020204" pitchFamily="34" charset="0"/>
                          <a:cs typeface="Arial" panose="020B0604020202020204" pitchFamily="34" charset="0"/>
                        </a:rPr>
                        <a:t>NADMORSKA VIŠINA</a:t>
                      </a:r>
                    </a:p>
                  </a:txBody>
                  <a:tcPr/>
                </a:tc>
                <a:extLst>
                  <a:ext uri="{0D108BD9-81ED-4DB2-BD59-A6C34878D82A}">
                    <a16:rowId xmlns:a16="http://schemas.microsoft.com/office/drawing/2014/main" val="296730438"/>
                  </a:ext>
                </a:extLst>
              </a:tr>
              <a:tr h="370840">
                <a:tc>
                  <a:txBody>
                    <a:bodyPr/>
                    <a:lstStyle/>
                    <a:p>
                      <a:r>
                        <a:rPr lang="sl-SI" sz="2400" dirty="0">
                          <a:latin typeface="Arial" panose="020B0604020202020204" pitchFamily="34" charset="0"/>
                          <a:cs typeface="Arial" panose="020B0604020202020204" pitchFamily="34" charset="0"/>
                        </a:rPr>
                        <a:t>S</a:t>
                      </a:r>
                    </a:p>
                  </a:txBody>
                  <a:tcPr/>
                </a:tc>
                <a:tc>
                  <a:txBody>
                    <a:bodyPr/>
                    <a:lstStyle/>
                    <a:p>
                      <a:r>
                        <a:rPr lang="sl-SI" sz="2400" dirty="0">
                          <a:latin typeface="Arial" panose="020B0604020202020204" pitchFamily="34" charset="0"/>
                          <a:cs typeface="Arial" panose="020B0604020202020204" pitchFamily="34" charset="0"/>
                        </a:rPr>
                        <a:t>DOMŽALE</a:t>
                      </a:r>
                    </a:p>
                  </a:txBody>
                  <a:tcPr/>
                </a:tc>
                <a:tc>
                  <a:txBody>
                    <a:bodyPr/>
                    <a:lstStyle/>
                    <a:p>
                      <a:r>
                        <a:rPr lang="sl-SI" sz="2400" dirty="0">
                          <a:solidFill>
                            <a:schemeClr val="accent2"/>
                          </a:solidFill>
                          <a:latin typeface="Arial" panose="020B0604020202020204" pitchFamily="34" charset="0"/>
                          <a:cs typeface="Arial" panose="020B0604020202020204" pitchFamily="34" charset="0"/>
                        </a:rPr>
                        <a:t>301 m</a:t>
                      </a:r>
                    </a:p>
                  </a:txBody>
                  <a:tcPr/>
                </a:tc>
                <a:extLst>
                  <a:ext uri="{0D108BD9-81ED-4DB2-BD59-A6C34878D82A}">
                    <a16:rowId xmlns:a16="http://schemas.microsoft.com/office/drawing/2014/main" val="2256575651"/>
                  </a:ext>
                </a:extLst>
              </a:tr>
              <a:tr h="370840">
                <a:tc>
                  <a:txBody>
                    <a:bodyPr/>
                    <a:lstStyle/>
                    <a:p>
                      <a:r>
                        <a:rPr lang="sl-SI" sz="2400" dirty="0">
                          <a:latin typeface="Arial" panose="020B0604020202020204" pitchFamily="34" charset="0"/>
                          <a:cs typeface="Arial" panose="020B0604020202020204" pitchFamily="34" charset="0"/>
                        </a:rPr>
                        <a:t>SZ</a:t>
                      </a:r>
                    </a:p>
                  </a:txBody>
                  <a:tcPr/>
                </a:tc>
                <a:tc>
                  <a:txBody>
                    <a:bodyPr/>
                    <a:lstStyle/>
                    <a:p>
                      <a:r>
                        <a:rPr lang="sl-SI" sz="2400" dirty="0">
                          <a:latin typeface="Arial" panose="020B0604020202020204" pitchFamily="34" charset="0"/>
                          <a:cs typeface="Arial" panose="020B0604020202020204" pitchFamily="34" charset="0"/>
                        </a:rPr>
                        <a:t>TRIGLAV</a:t>
                      </a:r>
                    </a:p>
                  </a:txBody>
                  <a:tcPr/>
                </a:tc>
                <a:tc>
                  <a:txBody>
                    <a:bodyPr/>
                    <a:lstStyle/>
                    <a:p>
                      <a:r>
                        <a:rPr lang="sl-SI" sz="2400" dirty="0">
                          <a:solidFill>
                            <a:schemeClr val="accent2"/>
                          </a:solidFill>
                          <a:latin typeface="Arial" panose="020B0604020202020204" pitchFamily="34" charset="0"/>
                          <a:cs typeface="Arial" panose="020B0604020202020204" pitchFamily="34" charset="0"/>
                        </a:rPr>
                        <a:t>2864 m</a:t>
                      </a:r>
                    </a:p>
                  </a:txBody>
                  <a:tcPr/>
                </a:tc>
                <a:extLst>
                  <a:ext uri="{0D108BD9-81ED-4DB2-BD59-A6C34878D82A}">
                    <a16:rowId xmlns:a16="http://schemas.microsoft.com/office/drawing/2014/main" val="2633677205"/>
                  </a:ext>
                </a:extLst>
              </a:tr>
              <a:tr h="370840">
                <a:tc>
                  <a:txBody>
                    <a:bodyPr/>
                    <a:lstStyle/>
                    <a:p>
                      <a:r>
                        <a:rPr lang="sl-SI" sz="2400" dirty="0">
                          <a:latin typeface="Arial" panose="020B0604020202020204" pitchFamily="34" charset="0"/>
                          <a:cs typeface="Arial" panose="020B0604020202020204" pitchFamily="34" charset="0"/>
                        </a:rPr>
                        <a:t>SV</a:t>
                      </a:r>
                    </a:p>
                  </a:txBody>
                  <a:tcPr/>
                </a:tc>
                <a:tc>
                  <a:txBody>
                    <a:bodyPr/>
                    <a:lstStyle/>
                    <a:p>
                      <a:r>
                        <a:rPr lang="sl-SI" sz="2400" dirty="0">
                          <a:latin typeface="Arial" panose="020B0604020202020204" pitchFamily="34" charset="0"/>
                          <a:cs typeface="Arial" panose="020B0604020202020204" pitchFamily="34" charset="0"/>
                        </a:rPr>
                        <a:t>PTUJ</a:t>
                      </a:r>
                    </a:p>
                  </a:txBody>
                  <a:tcPr/>
                </a:tc>
                <a:tc>
                  <a:txBody>
                    <a:bodyPr/>
                    <a:lstStyle/>
                    <a:p>
                      <a:r>
                        <a:rPr lang="sl-SI" sz="2400" dirty="0">
                          <a:solidFill>
                            <a:schemeClr val="accent2"/>
                          </a:solidFill>
                          <a:latin typeface="Arial" panose="020B0604020202020204" pitchFamily="34" charset="0"/>
                          <a:cs typeface="Arial" panose="020B0604020202020204" pitchFamily="34" charset="0"/>
                        </a:rPr>
                        <a:t>224 m</a:t>
                      </a:r>
                    </a:p>
                  </a:txBody>
                  <a:tcPr/>
                </a:tc>
                <a:extLst>
                  <a:ext uri="{0D108BD9-81ED-4DB2-BD59-A6C34878D82A}">
                    <a16:rowId xmlns:a16="http://schemas.microsoft.com/office/drawing/2014/main" val="1391691926"/>
                  </a:ext>
                </a:extLst>
              </a:tr>
              <a:tr h="370840">
                <a:tc>
                  <a:txBody>
                    <a:bodyPr/>
                    <a:lstStyle/>
                    <a:p>
                      <a:r>
                        <a:rPr lang="sl-SI" sz="2400" dirty="0">
                          <a:latin typeface="Arial" panose="020B0604020202020204" pitchFamily="34" charset="0"/>
                          <a:cs typeface="Arial" panose="020B0604020202020204" pitchFamily="34" charset="0"/>
                        </a:rPr>
                        <a:t>JV</a:t>
                      </a:r>
                    </a:p>
                  </a:txBody>
                  <a:tcPr/>
                </a:tc>
                <a:tc>
                  <a:txBody>
                    <a:bodyPr/>
                    <a:lstStyle/>
                    <a:p>
                      <a:r>
                        <a:rPr lang="sl-SI" sz="2400" dirty="0">
                          <a:latin typeface="Arial" panose="020B0604020202020204" pitchFamily="34" charset="0"/>
                          <a:cs typeface="Arial" panose="020B0604020202020204" pitchFamily="34" charset="0"/>
                        </a:rPr>
                        <a:t>NOVO MESTO</a:t>
                      </a:r>
                    </a:p>
                  </a:txBody>
                  <a:tcPr/>
                </a:tc>
                <a:tc>
                  <a:txBody>
                    <a:bodyPr/>
                    <a:lstStyle/>
                    <a:p>
                      <a:r>
                        <a:rPr lang="sl-SI" sz="2400" dirty="0">
                          <a:solidFill>
                            <a:schemeClr val="accent2"/>
                          </a:solidFill>
                          <a:latin typeface="Arial" panose="020B0604020202020204" pitchFamily="34" charset="0"/>
                          <a:cs typeface="Arial" panose="020B0604020202020204" pitchFamily="34" charset="0"/>
                        </a:rPr>
                        <a:t>185 m</a:t>
                      </a:r>
                    </a:p>
                  </a:txBody>
                  <a:tcPr/>
                </a:tc>
                <a:extLst>
                  <a:ext uri="{0D108BD9-81ED-4DB2-BD59-A6C34878D82A}">
                    <a16:rowId xmlns:a16="http://schemas.microsoft.com/office/drawing/2014/main" val="2760640549"/>
                  </a:ext>
                </a:extLst>
              </a:tr>
              <a:tr h="370840">
                <a:tc>
                  <a:txBody>
                    <a:bodyPr/>
                    <a:lstStyle/>
                    <a:p>
                      <a:r>
                        <a:rPr lang="sl-SI" sz="2400" dirty="0">
                          <a:latin typeface="Arial" panose="020B0604020202020204" pitchFamily="34" charset="0"/>
                          <a:cs typeface="Arial" panose="020B0604020202020204" pitchFamily="34" charset="0"/>
                        </a:rPr>
                        <a:t>Z</a:t>
                      </a:r>
                    </a:p>
                  </a:txBody>
                  <a:tcPr/>
                </a:tc>
                <a:tc>
                  <a:txBody>
                    <a:bodyPr/>
                    <a:lstStyle/>
                    <a:p>
                      <a:r>
                        <a:rPr lang="sl-SI" sz="2400" dirty="0">
                          <a:latin typeface="Arial" panose="020B0604020202020204" pitchFamily="34" charset="0"/>
                          <a:cs typeface="Arial" panose="020B0604020202020204" pitchFamily="34" charset="0"/>
                        </a:rPr>
                        <a:t>KOPER</a:t>
                      </a:r>
                    </a:p>
                  </a:txBody>
                  <a:tcPr/>
                </a:tc>
                <a:tc>
                  <a:txBody>
                    <a:bodyPr/>
                    <a:lstStyle/>
                    <a:p>
                      <a:r>
                        <a:rPr lang="sl-SI" sz="2400" dirty="0">
                          <a:solidFill>
                            <a:schemeClr val="accent2"/>
                          </a:solidFill>
                          <a:latin typeface="Arial" panose="020B0604020202020204" pitchFamily="34" charset="0"/>
                          <a:cs typeface="Arial" panose="020B0604020202020204" pitchFamily="34" charset="0"/>
                        </a:rPr>
                        <a:t>19 m</a:t>
                      </a:r>
                    </a:p>
                  </a:txBody>
                  <a:tcPr/>
                </a:tc>
                <a:extLst>
                  <a:ext uri="{0D108BD9-81ED-4DB2-BD59-A6C34878D82A}">
                    <a16:rowId xmlns:a16="http://schemas.microsoft.com/office/drawing/2014/main" val="2798162036"/>
                  </a:ext>
                </a:extLst>
              </a:tr>
            </a:tbl>
          </a:graphicData>
        </a:graphic>
      </p:graphicFrame>
    </p:spTree>
    <p:extLst>
      <p:ext uri="{BB962C8B-B14F-4D97-AF65-F5344CB8AC3E}">
        <p14:creationId xmlns:p14="http://schemas.microsoft.com/office/powerpoint/2010/main" val="1073792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rotWithShape="1">
          <a:blip r:embed="rId2">
            <a:extLst>
              <a:ext uri="{28A0092B-C50C-407E-A947-70E740481C1C}">
                <a14:useLocalDpi xmlns:a14="http://schemas.microsoft.com/office/drawing/2010/main" val="0"/>
              </a:ext>
            </a:extLst>
          </a:blip>
          <a:srcRect b="23440"/>
          <a:stretch/>
        </p:blipFill>
        <p:spPr>
          <a:xfrm>
            <a:off x="1416356" y="1744552"/>
            <a:ext cx="5975000" cy="4424236"/>
          </a:xfrm>
          <a:prstGeom prst="rect">
            <a:avLst/>
          </a:prstGeom>
        </p:spPr>
      </p:pic>
      <p:sp>
        <p:nvSpPr>
          <p:cNvPr id="5" name="Pravokotnik 4"/>
          <p:cNvSpPr/>
          <p:nvPr/>
        </p:nvSpPr>
        <p:spPr>
          <a:xfrm>
            <a:off x="911565" y="478741"/>
            <a:ext cx="7434775" cy="4401205"/>
          </a:xfrm>
          <a:prstGeom prst="rect">
            <a:avLst/>
          </a:prstGeom>
        </p:spPr>
        <p:txBody>
          <a:bodyPr wrap="square">
            <a:spAutoFit/>
          </a:bodyPr>
          <a:lstStyle/>
          <a:p>
            <a:r>
              <a:rPr lang="sl-SI" sz="2800" b="1" dirty="0">
                <a:solidFill>
                  <a:schemeClr val="accent2"/>
                </a:solidFill>
                <a:latin typeface="Arial" panose="020B0604020202020204" pitchFamily="34" charset="0"/>
                <a:cs typeface="Arial" panose="020B0604020202020204" pitchFamily="34" charset="0"/>
              </a:rPr>
              <a:t>1 - GOROVJE, 3 – DOLINA, 4 – GRIČEVJE, 5 – HRIBOVJE, 6 - KOTILNA</a:t>
            </a:r>
          </a:p>
          <a:p>
            <a:endParaRPr lang="sl-SI" sz="2800" dirty="0">
              <a:latin typeface="Arial" panose="020B0604020202020204" pitchFamily="34" charset="0"/>
              <a:cs typeface="Arial" panose="020B0604020202020204" pitchFamily="34" charset="0"/>
            </a:endParaRPr>
          </a:p>
          <a:p>
            <a:endParaRPr lang="sl-SI" sz="2800" dirty="0">
              <a:latin typeface="Arial" panose="020B0604020202020204" pitchFamily="34" charset="0"/>
              <a:cs typeface="Arial" panose="020B0604020202020204" pitchFamily="34" charset="0"/>
            </a:endParaRPr>
          </a:p>
          <a:p>
            <a:endParaRPr lang="sl-SI" sz="2800" dirty="0">
              <a:latin typeface="Arial" panose="020B0604020202020204" pitchFamily="34" charset="0"/>
              <a:cs typeface="Arial" panose="020B0604020202020204" pitchFamily="34" charset="0"/>
            </a:endParaRPr>
          </a:p>
          <a:p>
            <a:endParaRPr lang="sl-SI" sz="2800" dirty="0">
              <a:latin typeface="Arial" panose="020B0604020202020204" pitchFamily="34" charset="0"/>
              <a:cs typeface="Arial" panose="020B0604020202020204" pitchFamily="34" charset="0"/>
            </a:endParaRPr>
          </a:p>
          <a:p>
            <a:endParaRPr lang="sl-SI" sz="2800" dirty="0">
              <a:latin typeface="Arial" panose="020B0604020202020204" pitchFamily="34" charset="0"/>
              <a:cs typeface="Arial" panose="020B0604020202020204" pitchFamily="34" charset="0"/>
            </a:endParaRPr>
          </a:p>
          <a:p>
            <a:endParaRPr lang="sl-SI" sz="2800" dirty="0">
              <a:latin typeface="Arial" panose="020B0604020202020204" pitchFamily="34" charset="0"/>
              <a:cs typeface="Arial" panose="020B0604020202020204" pitchFamily="34" charset="0"/>
            </a:endParaRPr>
          </a:p>
          <a:p>
            <a:endParaRPr lang="sl-SI" sz="2800" dirty="0">
              <a:latin typeface="Arial" panose="020B0604020202020204" pitchFamily="34" charset="0"/>
              <a:cs typeface="Arial" panose="020B0604020202020204" pitchFamily="34" charset="0"/>
            </a:endParaRPr>
          </a:p>
          <a:p>
            <a:endParaRPr lang="sl-SI" sz="2800" dirty="0">
              <a:latin typeface="Arial" panose="020B0604020202020204" pitchFamily="34" charset="0"/>
              <a:cs typeface="Arial" panose="020B0604020202020204" pitchFamily="34" charset="0"/>
            </a:endParaRPr>
          </a:p>
        </p:txBody>
      </p:sp>
      <p:cxnSp>
        <p:nvCxnSpPr>
          <p:cNvPr id="6" name="Raven puščični povezovalnik 5"/>
          <p:cNvCxnSpPr/>
          <p:nvPr/>
        </p:nvCxnSpPr>
        <p:spPr>
          <a:xfrm flipH="1" flipV="1">
            <a:off x="911565" y="5316477"/>
            <a:ext cx="3050064" cy="48567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Raven puščični povezovalnik 6"/>
          <p:cNvCxnSpPr/>
          <p:nvPr/>
        </p:nvCxnSpPr>
        <p:spPr>
          <a:xfrm flipH="1" flipV="1">
            <a:off x="911565" y="2872625"/>
            <a:ext cx="2388725" cy="34533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PoljeZBesedilom 7"/>
          <p:cNvSpPr txBox="1"/>
          <p:nvPr/>
        </p:nvSpPr>
        <p:spPr>
          <a:xfrm>
            <a:off x="209914" y="5131811"/>
            <a:ext cx="838691" cy="369332"/>
          </a:xfrm>
          <a:prstGeom prst="rect">
            <a:avLst/>
          </a:prstGeom>
          <a:noFill/>
        </p:spPr>
        <p:txBody>
          <a:bodyPr wrap="none" rtlCol="0">
            <a:spAutoFit/>
          </a:bodyPr>
          <a:lstStyle/>
          <a:p>
            <a:r>
              <a:rPr lang="sl-SI" dirty="0"/>
              <a:t>NIŽINA</a:t>
            </a:r>
          </a:p>
        </p:txBody>
      </p:sp>
      <p:sp>
        <p:nvSpPr>
          <p:cNvPr id="9" name="PoljeZBesedilom 8"/>
          <p:cNvSpPr txBox="1"/>
          <p:nvPr/>
        </p:nvSpPr>
        <p:spPr>
          <a:xfrm>
            <a:off x="76439" y="2503293"/>
            <a:ext cx="1053109" cy="369332"/>
          </a:xfrm>
          <a:prstGeom prst="rect">
            <a:avLst/>
          </a:prstGeom>
          <a:noFill/>
        </p:spPr>
        <p:txBody>
          <a:bodyPr wrap="none" rtlCol="0">
            <a:spAutoFit/>
          </a:bodyPr>
          <a:lstStyle/>
          <a:p>
            <a:r>
              <a:rPr lang="sl-SI" dirty="0"/>
              <a:t>RAVNINA</a:t>
            </a:r>
          </a:p>
        </p:txBody>
      </p:sp>
    </p:spTree>
    <p:extLst>
      <p:ext uri="{BB962C8B-B14F-4D97-AF65-F5344CB8AC3E}">
        <p14:creationId xmlns:p14="http://schemas.microsoft.com/office/powerpoint/2010/main" val="4262110527"/>
      </p:ext>
    </p:extLst>
  </p:cSld>
  <p:clrMapOvr>
    <a:masterClrMapping/>
  </p:clrMapOvr>
</p:sld>
</file>

<file path=ppt/theme/theme1.xml><?xml version="1.0" encoding="utf-8"?>
<a:theme xmlns:a="http://schemas.openxmlformats.org/drawingml/2006/main" name="Officeova tema">
  <a:themeElements>
    <a:clrScheme name="Officeova 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ova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TotalTime>
  <Words>313</Words>
  <Application>Microsoft Office PowerPoint</Application>
  <PresentationFormat>Diaprojekcija na zaslonu (4:3)</PresentationFormat>
  <Paragraphs>77</Paragraphs>
  <Slides>8</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8</vt:i4>
      </vt:variant>
    </vt:vector>
  </HeadingPairs>
  <TitlesOfParts>
    <vt:vector size="13" baseType="lpstr">
      <vt:lpstr>Arial</vt:lpstr>
      <vt:lpstr>Calibri</vt:lpstr>
      <vt:lpstr>Calibri Light</vt:lpstr>
      <vt:lpstr>Wingdings</vt:lpstr>
      <vt:lpstr>Officeova tema</vt:lpstr>
      <vt:lpstr>PowerPointova predstavitev</vt:lpstr>
      <vt:lpstr>PowerPointova predstavitev</vt:lpstr>
      <vt:lpstr>Zapiši in nariši v zvezek: Nadmorska višina                                           datum:</vt:lpstr>
      <vt:lpstr>PowerPointova predstavitev</vt:lpstr>
      <vt:lpstr>PowerPointova predstavitev</vt:lpstr>
      <vt:lpstr>PowerPointova predstavitev</vt:lpstr>
      <vt:lpstr>REŠITVE</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Pozeruhec</dc:creator>
  <cp:lastModifiedBy>Računalničar</cp:lastModifiedBy>
  <cp:revision>33</cp:revision>
  <dcterms:created xsi:type="dcterms:W3CDTF">2020-04-27T06:48:09Z</dcterms:created>
  <dcterms:modified xsi:type="dcterms:W3CDTF">2020-05-25T05:57:45Z</dcterms:modified>
</cp:coreProperties>
</file>