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74" r:id="rId5"/>
    <p:sldId id="276" r:id="rId6"/>
    <p:sldId id="275" r:id="rId7"/>
    <p:sldId id="277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81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222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2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4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849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9873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456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88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84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0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94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8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ra.zupanci@os-mk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torek in petek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7.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 4. 5. – 8. 5.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00" y="884349"/>
            <a:ext cx="9983600" cy="5089302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Dragi učenci,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Če ste pri delu naleteli na težave, mi lahko pišete po e-pošti </a:t>
            </a:r>
            <a:r>
              <a:rPr lang="sl-SI" dirty="0">
                <a:solidFill>
                  <a:srgbClr val="FF0000"/>
                </a:solidFill>
              </a:rPr>
              <a:t>(</a:t>
            </a:r>
            <a:r>
              <a:rPr lang="sl-SI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aleksandra.zupanci@os-mk.si</a:t>
            </a:r>
            <a:r>
              <a:rPr lang="sl-SI" dirty="0">
                <a:solidFill>
                  <a:srgbClr val="FF0000"/>
                </a:solidFill>
              </a:rPr>
              <a:t>)</a:t>
            </a:r>
          </a:p>
          <a:p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Tudi v tem tednu bom objavila interaktivne naloge, ki jih lahko najdete v moji spletni učilnici PADLET   </a:t>
            </a:r>
            <a:r>
              <a:rPr lang="sl-SI" dirty="0">
                <a:solidFill>
                  <a:srgbClr val="FF0000"/>
                </a:solidFill>
              </a:rPr>
              <a:t>https://padlet.com/aleksandrazupancic/uh4leo5g9a1p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Pod nalogo ne pozabite napisati komentarja, kako ti je šlo pri delu.</a:t>
            </a:r>
          </a:p>
          <a:p>
            <a:pPr marL="0" indent="0">
              <a:buNone/>
            </a:pP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Pri reševanju nalog vam želim veliko uspeha in veliko zabave,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vaša učiteljica nemščine,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Aleksandra Zupančič</a:t>
            </a: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9F0D2-2806-4D1F-9319-CE8727DC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4877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1. Ura         </a:t>
            </a:r>
            <a:r>
              <a:rPr lang="sl-SI" dirty="0" err="1">
                <a:solidFill>
                  <a:srgbClr val="FF0000"/>
                </a:solidFill>
              </a:rPr>
              <a:t>wiederholung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EF1C4E-8239-4238-B339-9E0A002B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171852"/>
            <a:ext cx="10668000" cy="559292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B0F0"/>
                </a:solidFill>
              </a:rPr>
              <a:t>Pretekli teden ste se ukvarjali z nasprotji. Danes boste preverili svoje znanje v spodnji nalogi. Rešitve so na zadnjem diapozitivu.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Kako se glasijo nasprotja?</a:t>
            </a:r>
          </a:p>
        </p:txBody>
      </p: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1715CB2E-E58F-429C-BD0F-32178121BBF1}"/>
              </a:ext>
            </a:extLst>
          </p:cNvPr>
          <p:cNvCxnSpPr>
            <a:cxnSpLocks/>
          </p:cNvCxnSpPr>
          <p:nvPr/>
        </p:nvCxnSpPr>
        <p:spPr>
          <a:xfrm>
            <a:off x="895108" y="4518733"/>
            <a:ext cx="198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41B35887-8073-4ACB-9BA8-C5E2B6665FE3}"/>
              </a:ext>
            </a:extLst>
          </p:cNvPr>
          <p:cNvCxnSpPr>
            <a:cxnSpLocks/>
          </p:cNvCxnSpPr>
          <p:nvPr/>
        </p:nvCxnSpPr>
        <p:spPr>
          <a:xfrm>
            <a:off x="3335755" y="4536487"/>
            <a:ext cx="1754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id="{21475CF2-DF95-41A5-937E-3F31E8A80198}"/>
              </a:ext>
            </a:extLst>
          </p:cNvPr>
          <p:cNvCxnSpPr>
            <a:cxnSpLocks/>
          </p:cNvCxnSpPr>
          <p:nvPr/>
        </p:nvCxnSpPr>
        <p:spPr>
          <a:xfrm>
            <a:off x="5436693" y="4536487"/>
            <a:ext cx="16867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ven povezovalnik 24">
            <a:extLst>
              <a:ext uri="{FF2B5EF4-FFF2-40B4-BE49-F238E27FC236}">
                <a16:creationId xmlns:a16="http://schemas.microsoft.com/office/drawing/2014/main" id="{DE406403-D507-4B40-AE10-7B6228B03548}"/>
              </a:ext>
            </a:extLst>
          </p:cNvPr>
          <p:cNvCxnSpPr>
            <a:cxnSpLocks/>
          </p:cNvCxnSpPr>
          <p:nvPr/>
        </p:nvCxnSpPr>
        <p:spPr>
          <a:xfrm>
            <a:off x="7758430" y="4518733"/>
            <a:ext cx="1754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ven povezovalnik 25">
            <a:extLst>
              <a:ext uri="{FF2B5EF4-FFF2-40B4-BE49-F238E27FC236}">
                <a16:creationId xmlns:a16="http://schemas.microsoft.com/office/drawing/2014/main" id="{12836130-8CC4-4A56-AD93-0400167AFD51}"/>
              </a:ext>
            </a:extLst>
          </p:cNvPr>
          <p:cNvCxnSpPr>
            <a:cxnSpLocks/>
          </p:cNvCxnSpPr>
          <p:nvPr/>
        </p:nvCxnSpPr>
        <p:spPr>
          <a:xfrm>
            <a:off x="9745491" y="4536487"/>
            <a:ext cx="1754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en povezovalnik 31">
            <a:extLst>
              <a:ext uri="{FF2B5EF4-FFF2-40B4-BE49-F238E27FC236}">
                <a16:creationId xmlns:a16="http://schemas.microsoft.com/office/drawing/2014/main" id="{E89A4870-4257-4B14-8639-CE30F7369729}"/>
              </a:ext>
            </a:extLst>
          </p:cNvPr>
          <p:cNvCxnSpPr>
            <a:cxnSpLocks/>
          </p:cNvCxnSpPr>
          <p:nvPr/>
        </p:nvCxnSpPr>
        <p:spPr>
          <a:xfrm>
            <a:off x="846265" y="6506197"/>
            <a:ext cx="198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ovezovalnik 32">
            <a:extLst>
              <a:ext uri="{FF2B5EF4-FFF2-40B4-BE49-F238E27FC236}">
                <a16:creationId xmlns:a16="http://schemas.microsoft.com/office/drawing/2014/main" id="{C0EF8F3F-F65E-4505-93C1-26F02D125263}"/>
              </a:ext>
            </a:extLst>
          </p:cNvPr>
          <p:cNvCxnSpPr>
            <a:cxnSpLocks/>
          </p:cNvCxnSpPr>
          <p:nvPr/>
        </p:nvCxnSpPr>
        <p:spPr>
          <a:xfrm>
            <a:off x="3264505" y="6506197"/>
            <a:ext cx="1897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rl With Slim And Fat Body Illustration Royalty Free Cliparts ...">
            <a:extLst>
              <a:ext uri="{FF2B5EF4-FFF2-40B4-BE49-F238E27FC236}">
                <a16:creationId xmlns:a16="http://schemas.microsoft.com/office/drawing/2014/main" id="{24C62A68-D767-4F83-988A-AA00CF3EB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82" y="2760802"/>
            <a:ext cx="1274506" cy="151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ort Tall Stock Illustrations – 641 Short Tall Stock ...">
            <a:extLst>
              <a:ext uri="{FF2B5EF4-FFF2-40B4-BE49-F238E27FC236}">
                <a16:creationId xmlns:a16="http://schemas.microsoft.com/office/drawing/2014/main" id="{A1AE88E3-5FD2-4CC7-8EA8-7AFB41D13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885" y="2760802"/>
            <a:ext cx="940113" cy="146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2,641 Young And Old Cliparts, Stock Vector And Royalty Free Young ...">
            <a:extLst>
              <a:ext uri="{FF2B5EF4-FFF2-40B4-BE49-F238E27FC236}">
                <a16:creationId xmlns:a16="http://schemas.microsoft.com/office/drawing/2014/main" id="{E6C81068-4C56-4F0A-BADC-E5A917A9C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57" y="2673965"/>
            <a:ext cx="1467621" cy="146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ld And New Bag, Opposite Concept Illustration Royalty Free ...">
            <a:extLst>
              <a:ext uri="{FF2B5EF4-FFF2-40B4-BE49-F238E27FC236}">
                <a16:creationId xmlns:a16="http://schemas.microsoft.com/office/drawing/2014/main" id="{07BE4C71-3C33-427E-82F2-CA79AA8E6F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5" b="33193"/>
          <a:stretch/>
        </p:blipFill>
        <p:spPr bwMode="auto">
          <a:xfrm>
            <a:off x="7614975" y="2624279"/>
            <a:ext cx="1754527" cy="134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ng Vs Short Stock Illustration - Download Image Now - iStock">
            <a:extLst>
              <a:ext uri="{FF2B5EF4-FFF2-40B4-BE49-F238E27FC236}">
                <a16:creationId xmlns:a16="http://schemas.microsoft.com/office/drawing/2014/main" id="{60BCE20E-A463-480A-B5D4-EA914BACF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20" r="28108"/>
          <a:stretch/>
        </p:blipFill>
        <p:spPr bwMode="auto">
          <a:xfrm>
            <a:off x="9877008" y="2624279"/>
            <a:ext cx="1452320" cy="14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irty Boy And Clean Girl Illustration Royalty Free Cliparts ...">
            <a:extLst>
              <a:ext uri="{FF2B5EF4-FFF2-40B4-BE49-F238E27FC236}">
                <a16:creationId xmlns:a16="http://schemas.microsoft.com/office/drawing/2014/main" id="{5F0D3013-59E6-4C2C-81B0-59756736C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82" y="4640772"/>
            <a:ext cx="1339603" cy="13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martphone ganz, gebrochenes Glas und Telefon ist kaputt - Vektor ...">
            <a:extLst>
              <a:ext uri="{FF2B5EF4-FFF2-40B4-BE49-F238E27FC236}">
                <a16:creationId xmlns:a16="http://schemas.microsoft.com/office/drawing/2014/main" id="{40E06D0D-8624-44FD-96C0-037EFA5C92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9381" r="33612" b="15865"/>
          <a:stretch/>
        </p:blipFill>
        <p:spPr bwMode="auto">
          <a:xfrm>
            <a:off x="3264505" y="4711951"/>
            <a:ext cx="1897025" cy="122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68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75A23D-7FC3-4DAC-B31E-E1BC6D5F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64630"/>
            <a:ext cx="10178322" cy="1144574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Delovni zvezek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7527130-5991-42B6-85A5-09120CCBD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6959"/>
            <a:ext cx="10178322" cy="4352633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Stran 84/2 – </a:t>
            </a:r>
            <a:r>
              <a:rPr lang="sl-SI" dirty="0" err="1">
                <a:solidFill>
                  <a:srgbClr val="FF0000"/>
                </a:solidFill>
              </a:rPr>
              <a:t>Was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ist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das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denn</a:t>
            </a:r>
            <a:r>
              <a:rPr lang="sl-SI" dirty="0">
                <a:solidFill>
                  <a:srgbClr val="FF0000"/>
                </a:solidFill>
              </a:rPr>
              <a:t>? (Kaj pa je to?)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</a:t>
            </a:r>
            <a:r>
              <a:rPr lang="sl-SI" dirty="0">
                <a:solidFill>
                  <a:srgbClr val="00B0F0"/>
                </a:solidFill>
              </a:rPr>
              <a:t>Pobarvaj polja, ki so označena s pikami, z ustrezno barvo in dopolni povedi pod slikami.</a:t>
            </a:r>
          </a:p>
          <a:p>
            <a:r>
              <a:rPr lang="sl-SI" dirty="0">
                <a:solidFill>
                  <a:srgbClr val="FF0000"/>
                </a:solidFill>
              </a:rPr>
              <a:t>Stran 83/7 – </a:t>
            </a:r>
            <a:r>
              <a:rPr lang="sl-SI" dirty="0" err="1">
                <a:solidFill>
                  <a:srgbClr val="FF0000"/>
                </a:solidFill>
              </a:rPr>
              <a:t>Ich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möchte</a:t>
            </a:r>
            <a:r>
              <a:rPr lang="sl-SI" dirty="0">
                <a:solidFill>
                  <a:srgbClr val="FF0000"/>
                </a:solidFill>
              </a:rPr>
              <a:t> … (Rad/a bi …)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</a:t>
            </a:r>
            <a:r>
              <a:rPr lang="sl-SI" dirty="0">
                <a:solidFill>
                  <a:srgbClr val="00B0F0"/>
                </a:solidFill>
              </a:rPr>
              <a:t>Dopolni povedi z besedami: </a:t>
            </a:r>
            <a:r>
              <a:rPr lang="sl-SI" dirty="0" err="1">
                <a:solidFill>
                  <a:srgbClr val="00B0F0"/>
                </a:solidFill>
              </a:rPr>
              <a:t>Buch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Farbstifte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Gitarre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Füller</a:t>
            </a:r>
            <a:r>
              <a:rPr lang="sl-SI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    V nalogi se pojavi vprašalnica </a:t>
            </a:r>
            <a:r>
              <a:rPr lang="sl-SI" dirty="0" err="1">
                <a:solidFill>
                  <a:srgbClr val="00B0F0"/>
                </a:solidFill>
              </a:rPr>
              <a:t>wo</a:t>
            </a:r>
            <a:r>
              <a:rPr lang="sl-SI" dirty="0">
                <a:solidFill>
                  <a:srgbClr val="00B0F0"/>
                </a:solidFill>
              </a:rPr>
              <a:t>, ki pomeni kje.</a:t>
            </a:r>
          </a:p>
          <a:p>
            <a:r>
              <a:rPr lang="sl-SI" dirty="0">
                <a:solidFill>
                  <a:srgbClr val="FF0000"/>
                </a:solidFill>
              </a:rPr>
              <a:t>Ne pozabi na nalogo v PADLET-u.</a:t>
            </a:r>
          </a:p>
        </p:txBody>
      </p:sp>
    </p:spTree>
    <p:extLst>
      <p:ext uri="{BB962C8B-B14F-4D97-AF65-F5344CB8AC3E}">
        <p14:creationId xmlns:p14="http://schemas.microsoft.com/office/powerpoint/2010/main" val="207300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D96168-D409-4FC0-9354-15E554BA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6819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2. Ura		     osebni zaimki v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dirty="0">
                <a:solidFill>
                  <a:srgbClr val="FF0000"/>
                </a:solidFill>
              </a:rPr>
              <a:t>                                  množini </a:t>
            </a: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6B37D49-4F52-4B6D-AC61-3A41311641B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50950" y="2286000"/>
            <a:ext cx="10179050" cy="484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B0F0"/>
                </a:solidFill>
              </a:rPr>
              <a:t>V aprilu smo obravnavali osebne zaimke v ednini. Kaj je že to? Jaz, ti, on, ona, ono. Kako se le-ti glasijo v nemščini? Če se ne spomniš, si pomagaj z rešitvami na zadnjem diapozitivu. Danes bomo spoznali osebne zaimke v množini. Dvojine nemščina nima, zato imajo osebni zaimki v množini dva pomena. Na naslednjem diapozitivu si oglejte sličice za lažjo predstavo.</a:t>
            </a:r>
          </a:p>
          <a:p>
            <a:r>
              <a:rPr lang="sl-SI" dirty="0">
                <a:solidFill>
                  <a:srgbClr val="00B0F0"/>
                </a:solidFill>
              </a:rPr>
              <a:t>Spodnje osebne zaimke prepiši v zvezek.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B0F0"/>
                </a:solidFill>
              </a:rPr>
              <a:t>                                              </a:t>
            </a:r>
            <a:r>
              <a:rPr lang="sl-SI" sz="2000" dirty="0">
                <a:solidFill>
                  <a:srgbClr val="FF0000"/>
                </a:solidFill>
              </a:rPr>
              <a:t>PE</a:t>
            </a:r>
            <a:r>
              <a:rPr lang="sl-SI" dirty="0">
                <a:solidFill>
                  <a:srgbClr val="FF0000"/>
                </a:solidFill>
              </a:rPr>
              <a:t>RSONALPRONOMEN IM PLURAL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                                                   OSEBNI ZAIMKI V MNOŽINI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WIR </a:t>
            </a:r>
            <a:r>
              <a:rPr lang="sl-SI" dirty="0">
                <a:solidFill>
                  <a:srgbClr val="00B0F0"/>
                </a:solidFill>
              </a:rPr>
              <a:t>– mi, midva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IHR </a:t>
            </a:r>
            <a:r>
              <a:rPr lang="sl-SI" sz="2000" dirty="0">
                <a:solidFill>
                  <a:srgbClr val="00B0F0"/>
                </a:solidFill>
              </a:rPr>
              <a:t>– vi, vidva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SIE </a:t>
            </a:r>
            <a:r>
              <a:rPr lang="sl-SI" sz="2000" dirty="0">
                <a:solidFill>
                  <a:srgbClr val="00B0F0"/>
                </a:solidFill>
              </a:rPr>
              <a:t>– oni, onadva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306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A0FEC9-A6B0-485B-95D0-9CD00F670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44574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2. Ura		     osebni zaimki v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dirty="0">
                <a:solidFill>
                  <a:srgbClr val="FF0000"/>
                </a:solidFill>
              </a:rPr>
              <a:t>                                  množini </a:t>
            </a:r>
          </a:p>
        </p:txBody>
      </p:sp>
      <p:pic>
        <p:nvPicPr>
          <p:cNvPr id="2052" name="Picture 4" descr="We Cliparts - Cliparts Zone">
            <a:extLst>
              <a:ext uri="{FF2B5EF4-FFF2-40B4-BE49-F238E27FC236}">
                <a16:creationId xmlns:a16="http://schemas.microsoft.com/office/drawing/2014/main" id="{8EF21ED3-7461-4487-93D1-E9D77B416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65" y="2119220"/>
            <a:ext cx="2124525" cy="156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We Cliparts, Download Free Clip Art, Free Clip Art on Clipart ...">
            <a:extLst>
              <a:ext uri="{FF2B5EF4-FFF2-40B4-BE49-F238E27FC236}">
                <a16:creationId xmlns:a16="http://schemas.microsoft.com/office/drawing/2014/main" id="{14D4417A-4AD0-4FB2-AD4F-9B5C7C0BF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912" y="2173099"/>
            <a:ext cx="1117429" cy="15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rammar reference The English Learning Website">
            <a:extLst>
              <a:ext uri="{FF2B5EF4-FFF2-40B4-BE49-F238E27FC236}">
                <a16:creationId xmlns:a16="http://schemas.microsoft.com/office/drawing/2014/main" id="{A65E38F5-137A-4CA7-B668-544904323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61" y="4578335"/>
            <a:ext cx="2241365" cy="140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ersonalpronomen in Bildern - Deutsch Daf Arbeitsblatter">
            <a:extLst>
              <a:ext uri="{FF2B5EF4-FFF2-40B4-BE49-F238E27FC236}">
                <a16:creationId xmlns:a16="http://schemas.microsoft.com/office/drawing/2014/main" id="{A7A9A911-E2BC-49C1-BA10-38760CCF65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25" b="4635"/>
          <a:stretch/>
        </p:blipFill>
        <p:spPr bwMode="auto">
          <a:xfrm>
            <a:off x="8308900" y="2173099"/>
            <a:ext cx="1638529" cy="164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hey We Subject Pronoun You - We Pronoun Clipart (#394266 ...">
            <a:extLst>
              <a:ext uri="{FF2B5EF4-FFF2-40B4-BE49-F238E27FC236}">
                <a16:creationId xmlns:a16="http://schemas.microsoft.com/office/drawing/2014/main" id="{57C2E2FE-32C7-4E4A-8243-7A61A2A13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977" y="4605016"/>
            <a:ext cx="2694373" cy="135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laček govora: elipsa 14">
            <a:extLst>
              <a:ext uri="{FF2B5EF4-FFF2-40B4-BE49-F238E27FC236}">
                <a16:creationId xmlns:a16="http://schemas.microsoft.com/office/drawing/2014/main" id="{8108CAE3-E497-4A2B-8FE3-3B0E801CC35A}"/>
              </a:ext>
            </a:extLst>
          </p:cNvPr>
          <p:cNvSpPr/>
          <p:nvPr/>
        </p:nvSpPr>
        <p:spPr>
          <a:xfrm>
            <a:off x="2925191" y="1733821"/>
            <a:ext cx="1784412" cy="1051926"/>
          </a:xfrm>
          <a:prstGeom prst="wedgeEllipseCallout">
            <a:avLst>
              <a:gd name="adj1" fmla="val -80534"/>
              <a:gd name="adj2" fmla="val 7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/>
              <a:t>wir</a:t>
            </a:r>
            <a:r>
              <a:rPr lang="sl-SI" dirty="0"/>
              <a:t> - mi</a:t>
            </a:r>
          </a:p>
        </p:txBody>
      </p:sp>
      <p:sp>
        <p:nvSpPr>
          <p:cNvPr id="16" name="Oblaček govora: elipsa 15">
            <a:extLst>
              <a:ext uri="{FF2B5EF4-FFF2-40B4-BE49-F238E27FC236}">
                <a16:creationId xmlns:a16="http://schemas.microsoft.com/office/drawing/2014/main" id="{E34E25CD-605B-4A31-B14D-3CAD6F748F8B}"/>
              </a:ext>
            </a:extLst>
          </p:cNvPr>
          <p:cNvSpPr/>
          <p:nvPr/>
        </p:nvSpPr>
        <p:spPr>
          <a:xfrm>
            <a:off x="6173018" y="1855047"/>
            <a:ext cx="1784412" cy="919345"/>
          </a:xfrm>
          <a:prstGeom prst="wedgeEllipseCallout">
            <a:avLst>
              <a:gd name="adj1" fmla="val -70087"/>
              <a:gd name="adj2" fmla="val 76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/>
              <a:t>wir</a:t>
            </a:r>
            <a:r>
              <a:rPr lang="sl-SI" dirty="0"/>
              <a:t> - midva</a:t>
            </a:r>
          </a:p>
        </p:txBody>
      </p:sp>
      <p:sp>
        <p:nvSpPr>
          <p:cNvPr id="17" name="Oblaček govora: elipsa 16">
            <a:extLst>
              <a:ext uri="{FF2B5EF4-FFF2-40B4-BE49-F238E27FC236}">
                <a16:creationId xmlns:a16="http://schemas.microsoft.com/office/drawing/2014/main" id="{20E8B99B-A0F2-400F-A369-FD63FCC9DB6E}"/>
              </a:ext>
            </a:extLst>
          </p:cNvPr>
          <p:cNvSpPr/>
          <p:nvPr/>
        </p:nvSpPr>
        <p:spPr>
          <a:xfrm>
            <a:off x="9942989" y="2119220"/>
            <a:ext cx="1784411" cy="753212"/>
          </a:xfrm>
          <a:prstGeom prst="wedgeEllipseCallout">
            <a:avLst>
              <a:gd name="adj1" fmla="val -120336"/>
              <a:gd name="adj2" fmla="val 68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/>
              <a:t>ihr</a:t>
            </a:r>
            <a:r>
              <a:rPr lang="sl-SI" dirty="0"/>
              <a:t> -vi</a:t>
            </a:r>
          </a:p>
        </p:txBody>
      </p:sp>
      <p:sp>
        <p:nvSpPr>
          <p:cNvPr id="18" name="Oblaček govora: elipsa 17">
            <a:extLst>
              <a:ext uri="{FF2B5EF4-FFF2-40B4-BE49-F238E27FC236}">
                <a16:creationId xmlns:a16="http://schemas.microsoft.com/office/drawing/2014/main" id="{65C0F110-6ADE-4C1C-9038-FC26FC958E46}"/>
              </a:ext>
            </a:extLst>
          </p:cNvPr>
          <p:cNvSpPr/>
          <p:nvPr/>
        </p:nvSpPr>
        <p:spPr>
          <a:xfrm>
            <a:off x="3000652" y="4276494"/>
            <a:ext cx="1633491" cy="701425"/>
          </a:xfrm>
          <a:prstGeom prst="wedgeEllipseCallout">
            <a:avLst>
              <a:gd name="adj1" fmla="val -52355"/>
              <a:gd name="adj2" fmla="val 58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err="1"/>
              <a:t>ihr</a:t>
            </a:r>
            <a:r>
              <a:rPr lang="sl-SI" dirty="0"/>
              <a:t> - vidva</a:t>
            </a:r>
          </a:p>
        </p:txBody>
      </p:sp>
      <p:sp>
        <p:nvSpPr>
          <p:cNvPr id="19" name="Oblaček govora: elipsa 18">
            <a:extLst>
              <a:ext uri="{FF2B5EF4-FFF2-40B4-BE49-F238E27FC236}">
                <a16:creationId xmlns:a16="http://schemas.microsoft.com/office/drawing/2014/main" id="{CE5FB1B8-BC8F-495A-A2D0-1F2C13DD0506}"/>
              </a:ext>
            </a:extLst>
          </p:cNvPr>
          <p:cNvSpPr/>
          <p:nvPr/>
        </p:nvSpPr>
        <p:spPr>
          <a:xfrm>
            <a:off x="10475350" y="4520213"/>
            <a:ext cx="1456238" cy="753212"/>
          </a:xfrm>
          <a:prstGeom prst="wedgeEllipseCallout">
            <a:avLst>
              <a:gd name="adj1" fmla="val -169280"/>
              <a:gd name="adj2" fmla="val 10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/>
              <a:t>sie</a:t>
            </a:r>
            <a:r>
              <a:rPr lang="sl-SI" dirty="0"/>
              <a:t> - onadva</a:t>
            </a:r>
          </a:p>
        </p:txBody>
      </p:sp>
      <p:pic>
        <p:nvPicPr>
          <p:cNvPr id="2062" name="Picture 14" descr="4570book | Clipart Ignorieren Sie in pack #6268">
            <a:extLst>
              <a:ext uri="{FF2B5EF4-FFF2-40B4-BE49-F238E27FC236}">
                <a16:creationId xmlns:a16="http://schemas.microsoft.com/office/drawing/2014/main" id="{071442F9-F795-4108-BB64-F00CFF418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51" b="47615"/>
          <a:stretch/>
        </p:blipFill>
        <p:spPr bwMode="auto">
          <a:xfrm>
            <a:off x="4901431" y="4330374"/>
            <a:ext cx="2540791" cy="15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blaček govora: elipsa 19">
            <a:extLst>
              <a:ext uri="{FF2B5EF4-FFF2-40B4-BE49-F238E27FC236}">
                <a16:creationId xmlns:a16="http://schemas.microsoft.com/office/drawing/2014/main" id="{BAB6332A-F2E0-42FE-804F-D005E746262A}"/>
              </a:ext>
            </a:extLst>
          </p:cNvPr>
          <p:cNvSpPr/>
          <p:nvPr/>
        </p:nvSpPr>
        <p:spPr>
          <a:xfrm>
            <a:off x="7323776" y="4189809"/>
            <a:ext cx="1456238" cy="613010"/>
          </a:xfrm>
          <a:prstGeom prst="wedgeEllipseCallout">
            <a:avLst>
              <a:gd name="adj1" fmla="val -187823"/>
              <a:gd name="adj2" fmla="val 100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/>
              <a:t>sie</a:t>
            </a:r>
            <a:r>
              <a:rPr lang="sl-SI" dirty="0"/>
              <a:t> - oni</a:t>
            </a:r>
          </a:p>
        </p:txBody>
      </p:sp>
    </p:spTree>
    <p:extLst>
      <p:ext uri="{BB962C8B-B14F-4D97-AF65-F5344CB8AC3E}">
        <p14:creationId xmlns:p14="http://schemas.microsoft.com/office/powerpoint/2010/main" val="341315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1EE334-C9B9-48DA-BB89-E2E72037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53452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Naloga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F31CF5-9398-4280-95E9-F41F268EF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Ne pozabi narediti naloge v PADLET-u.</a:t>
            </a:r>
          </a:p>
        </p:txBody>
      </p:sp>
    </p:spTree>
    <p:extLst>
      <p:ext uri="{BB962C8B-B14F-4D97-AF65-F5344CB8AC3E}">
        <p14:creationId xmlns:p14="http://schemas.microsoft.com/office/powerpoint/2010/main" val="32734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421ADA-E579-4F74-81D0-A97247A7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8244"/>
          </a:xfrm>
        </p:spPr>
        <p:txBody>
          <a:bodyPr/>
          <a:lstStyle/>
          <a:p>
            <a:r>
              <a:rPr lang="sl-SI" dirty="0"/>
              <a:t>rešitve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8BA2DD0-5419-45EC-B8F8-9F1D41259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5837"/>
            <a:ext cx="10178322" cy="4343755"/>
          </a:xfrm>
        </p:spPr>
        <p:txBody>
          <a:bodyPr/>
          <a:lstStyle/>
          <a:p>
            <a:r>
              <a:rPr lang="sl-SI" dirty="0">
                <a:solidFill>
                  <a:srgbClr val="FF00FF"/>
                </a:solidFill>
              </a:rPr>
              <a:t>Ponovitev –  nasprotja: </a:t>
            </a:r>
          </a:p>
          <a:p>
            <a:pPr marL="0" indent="0">
              <a:buNone/>
            </a:pPr>
            <a:r>
              <a:rPr lang="sl-SI" dirty="0">
                <a:solidFill>
                  <a:srgbClr val="FF00FF"/>
                </a:solidFill>
              </a:rPr>
              <a:t>    </a:t>
            </a:r>
            <a:r>
              <a:rPr lang="sl-SI" dirty="0" err="1">
                <a:solidFill>
                  <a:srgbClr val="00B0F0"/>
                </a:solidFill>
              </a:rPr>
              <a:t>dünn-dick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groß-klein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jung</a:t>
            </a:r>
            <a:r>
              <a:rPr lang="sl-SI" dirty="0">
                <a:solidFill>
                  <a:srgbClr val="00B0F0"/>
                </a:solidFill>
              </a:rPr>
              <a:t>-alt, alt-</a:t>
            </a:r>
            <a:r>
              <a:rPr lang="sl-SI" dirty="0" err="1">
                <a:solidFill>
                  <a:srgbClr val="00B0F0"/>
                </a:solidFill>
              </a:rPr>
              <a:t>neu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lang</a:t>
            </a:r>
            <a:r>
              <a:rPr lang="sl-SI" dirty="0">
                <a:solidFill>
                  <a:srgbClr val="00B0F0"/>
                </a:solidFill>
              </a:rPr>
              <a:t>-kurz, </a:t>
            </a:r>
            <a:r>
              <a:rPr lang="sl-SI" dirty="0" err="1">
                <a:solidFill>
                  <a:srgbClr val="00B0F0"/>
                </a:solidFill>
              </a:rPr>
              <a:t>schmutzig-sauber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ganz</a:t>
            </a:r>
            <a:r>
              <a:rPr lang="sl-SI" dirty="0">
                <a:solidFill>
                  <a:srgbClr val="00B0F0"/>
                </a:solidFill>
              </a:rPr>
              <a:t>- </a:t>
            </a:r>
            <a:r>
              <a:rPr lang="sl-SI" dirty="0" err="1">
                <a:solidFill>
                  <a:srgbClr val="00B0F0"/>
                </a:solidFill>
              </a:rPr>
              <a:t>kaputt</a:t>
            </a:r>
            <a:endParaRPr lang="sl-SI" dirty="0">
              <a:solidFill>
                <a:srgbClr val="00B0F0"/>
              </a:solidFill>
            </a:endParaRPr>
          </a:p>
          <a:p>
            <a:r>
              <a:rPr lang="sl-SI" dirty="0">
                <a:solidFill>
                  <a:srgbClr val="FF00FF"/>
                </a:solidFill>
              </a:rPr>
              <a:t>Osebni zaimki: </a:t>
            </a:r>
            <a:r>
              <a:rPr lang="sl-SI" dirty="0" err="1">
                <a:solidFill>
                  <a:srgbClr val="00B0F0"/>
                </a:solidFill>
              </a:rPr>
              <a:t>ich</a:t>
            </a:r>
            <a:r>
              <a:rPr lang="sl-SI" dirty="0">
                <a:solidFill>
                  <a:srgbClr val="00B0F0"/>
                </a:solidFill>
              </a:rPr>
              <a:t>, </a:t>
            </a:r>
            <a:r>
              <a:rPr lang="sl-SI" dirty="0" err="1">
                <a:solidFill>
                  <a:srgbClr val="00B0F0"/>
                </a:solidFill>
              </a:rPr>
              <a:t>due</a:t>
            </a:r>
            <a:r>
              <a:rPr lang="sl-SI" dirty="0">
                <a:solidFill>
                  <a:srgbClr val="00B0F0"/>
                </a:solidFill>
              </a:rPr>
              <a:t>, er, </a:t>
            </a:r>
            <a:r>
              <a:rPr lang="sl-SI" dirty="0" err="1">
                <a:solidFill>
                  <a:srgbClr val="00B0F0"/>
                </a:solidFill>
              </a:rPr>
              <a:t>sie</a:t>
            </a:r>
            <a:r>
              <a:rPr lang="sl-SI" dirty="0">
                <a:solidFill>
                  <a:srgbClr val="00B0F0"/>
                </a:solidFill>
              </a:rPr>
              <a:t>, es</a:t>
            </a:r>
          </a:p>
          <a:p>
            <a:endParaRPr lang="sl-S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87880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Rumen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780</TotalTime>
  <Words>310</Words>
  <Application>Microsoft Office PowerPoint</Application>
  <PresentationFormat>Širokozaslonsko</PresentationFormat>
  <Paragraphs>48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Značka</vt:lpstr>
      <vt:lpstr>PowerPointova predstavitev</vt:lpstr>
      <vt:lpstr>PowerPointova predstavitev</vt:lpstr>
      <vt:lpstr>1. Ura         wiederholung</vt:lpstr>
      <vt:lpstr>Delovni zvezek</vt:lpstr>
      <vt:lpstr>2. Ura       osebni zaimki v                                   množini </vt:lpstr>
      <vt:lpstr>2. Ura       osebni zaimki v                                   množini </vt:lpstr>
      <vt:lpstr>Naloga</vt:lpstr>
      <vt:lpstr>rešitve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70</cp:revision>
  <dcterms:created xsi:type="dcterms:W3CDTF">2020-03-23T09:58:00Z</dcterms:created>
  <dcterms:modified xsi:type="dcterms:W3CDTF">2020-05-04T09:26:30Z</dcterms:modified>
</cp:coreProperties>
</file>