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9" r:id="rId3"/>
    <p:sldId id="260" r:id="rId4"/>
    <p:sldId id="271" r:id="rId5"/>
    <p:sldId id="269" r:id="rId6"/>
    <p:sldId id="270" r:id="rId7"/>
    <p:sldId id="268" r:id="rId8"/>
    <p:sldId id="272" r:id="rId9"/>
    <p:sldId id="27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t>4/11/2020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t>4/11/2020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t>4/11/2020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t>4/11/2020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t>4/11/2020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t>4/11/2020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t>4/11/2020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t>4/11/2020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t>4/11/2020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t>4/11/2020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t>4/11/2020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t>4/11/2020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adlet.com/lanevukadinovic/r07iizgasecs" TargetMode="External"/><Relationship Id="rId2" Type="http://schemas.openxmlformats.org/officeDocument/2006/relationships/hyperlink" Target="mailto:lane.vukadinovic@os-mk.s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us04web.zoom.us/j/875815865?pwd=WGJiUzBwRU5RdHVWcThYMUR0VVN0dz09" TargetMode="External"/><Relationship Id="rId2" Type="http://schemas.openxmlformats.org/officeDocument/2006/relationships/hyperlink" Target="https://us04web.zoom.us/j/354854242?pwd=RlZWMjkyUmFPeHppYWNiYUNaS1VEdz09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YnyqSxjc5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62100" y="2091263"/>
            <a:ext cx="9068194" cy="2590800"/>
          </a:xfrm>
        </p:spPr>
        <p:txBody>
          <a:bodyPr/>
          <a:lstStyle/>
          <a:p>
            <a:r>
              <a:rPr lang="en-GB" sz="6600" dirty="0" err="1" smtClean="0"/>
              <a:t>angleščina</a:t>
            </a:r>
            <a:r>
              <a:rPr lang="en-GB" sz="6600" dirty="0" smtClean="0"/>
              <a:t> 6. </a:t>
            </a:r>
            <a:r>
              <a:rPr lang="en-GB" sz="6600" dirty="0" err="1" smtClean="0"/>
              <a:t>razred</a:t>
            </a:r>
            <a:r>
              <a:rPr lang="en-GB" sz="6600" dirty="0" smtClean="0"/>
              <a:t/>
            </a:r>
            <a:br>
              <a:rPr lang="en-GB" sz="6600" dirty="0" smtClean="0"/>
            </a:br>
            <a:r>
              <a:rPr lang="en-GB" sz="6600" dirty="0"/>
              <a:t>5</a:t>
            </a:r>
            <a:r>
              <a:rPr lang="en-GB" sz="6600" dirty="0" smtClean="0"/>
              <a:t>. </a:t>
            </a:r>
            <a:r>
              <a:rPr lang="en-GB" sz="6600" dirty="0" err="1"/>
              <a:t>Teden</a:t>
            </a:r>
            <a:endParaRPr lang="en-GB" sz="66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(14. 4. – 17. 4. 2020)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467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POMEMBNE INFORMACIJE</a:t>
            </a:r>
            <a:br>
              <a:rPr lang="en-GB" b="1" dirty="0">
                <a:solidFill>
                  <a:srgbClr val="FF0000"/>
                </a:solidFill>
              </a:rPr>
            </a:br>
            <a:endParaRPr lang="en-GB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6023" y="1654629"/>
            <a:ext cx="10493828" cy="4606834"/>
          </a:xfrm>
        </p:spPr>
        <p:txBody>
          <a:bodyPr>
            <a:no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GB" sz="2000" dirty="0" smtClean="0">
                <a:solidFill>
                  <a:srgbClr val="7030A0"/>
                </a:solidFill>
              </a:rPr>
              <a:t>MOJ </a:t>
            </a:r>
            <a:r>
              <a:rPr lang="en-GB" sz="2000" dirty="0">
                <a:solidFill>
                  <a:srgbClr val="7030A0"/>
                </a:solidFill>
              </a:rPr>
              <a:t>ELEKTRONSKI NASLOV: </a:t>
            </a:r>
            <a:r>
              <a:rPr lang="en-GB" sz="2000" dirty="0">
                <a:solidFill>
                  <a:srgbClr val="7030A0"/>
                </a:solidFill>
                <a:hlinkClick r:id="rId2"/>
              </a:rPr>
              <a:t>lane.vukadinovic@os-mk.si</a:t>
            </a:r>
            <a:endParaRPr lang="en-GB" sz="2000" dirty="0">
              <a:solidFill>
                <a:srgbClr val="7030A0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GB" sz="2000" dirty="0">
                <a:solidFill>
                  <a:srgbClr val="7030A0"/>
                </a:solidFill>
              </a:rPr>
              <a:t>PADLET - </a:t>
            </a:r>
            <a:r>
              <a:rPr lang="en-GB" sz="2000" dirty="0">
                <a:solidFill>
                  <a:srgbClr val="7030A0"/>
                </a:solidFill>
                <a:hlinkClick r:id="rId3"/>
              </a:rPr>
              <a:t>https://padlet.com/lanevukadinovic/r07iizgasecs </a:t>
            </a:r>
            <a:r>
              <a:rPr lang="en-GB" sz="2000" dirty="0">
                <a:solidFill>
                  <a:srgbClr val="7030A0"/>
                </a:solidFill>
              </a:rPr>
              <a:t>(Na </a:t>
            </a:r>
            <a:r>
              <a:rPr lang="en-GB" sz="2000" dirty="0" err="1">
                <a:solidFill>
                  <a:srgbClr val="7030A0"/>
                </a:solidFill>
              </a:rPr>
              <a:t>tej</a:t>
            </a:r>
            <a:r>
              <a:rPr lang="en-GB" sz="2000" dirty="0">
                <a:solidFill>
                  <a:srgbClr val="7030A0"/>
                </a:solidFill>
              </a:rPr>
              <a:t> </a:t>
            </a:r>
            <a:r>
              <a:rPr lang="en-GB" sz="2000" dirty="0" err="1">
                <a:solidFill>
                  <a:srgbClr val="7030A0"/>
                </a:solidFill>
              </a:rPr>
              <a:t>strani</a:t>
            </a:r>
            <a:r>
              <a:rPr lang="en-GB" sz="2000" dirty="0">
                <a:solidFill>
                  <a:srgbClr val="7030A0"/>
                </a:solidFill>
              </a:rPr>
              <a:t> </a:t>
            </a:r>
            <a:r>
              <a:rPr lang="en-GB" sz="2000" dirty="0" err="1">
                <a:solidFill>
                  <a:srgbClr val="7030A0"/>
                </a:solidFill>
              </a:rPr>
              <a:t>najdeš</a:t>
            </a:r>
            <a:r>
              <a:rPr lang="en-GB" sz="2000" dirty="0">
                <a:solidFill>
                  <a:srgbClr val="7030A0"/>
                </a:solidFill>
              </a:rPr>
              <a:t> </a:t>
            </a:r>
            <a:r>
              <a:rPr lang="en-GB" sz="2000" dirty="0" err="1">
                <a:solidFill>
                  <a:srgbClr val="7030A0"/>
                </a:solidFill>
              </a:rPr>
              <a:t>vsa</a:t>
            </a:r>
            <a:r>
              <a:rPr lang="en-GB" sz="2000" dirty="0">
                <a:solidFill>
                  <a:srgbClr val="7030A0"/>
                </a:solidFill>
              </a:rPr>
              <a:t> </a:t>
            </a:r>
            <a:r>
              <a:rPr lang="en-GB" sz="2000" dirty="0" err="1">
                <a:solidFill>
                  <a:srgbClr val="7030A0"/>
                </a:solidFill>
              </a:rPr>
              <a:t>navodila</a:t>
            </a:r>
            <a:r>
              <a:rPr lang="en-GB" sz="2000" dirty="0">
                <a:solidFill>
                  <a:srgbClr val="7030A0"/>
                </a:solidFill>
              </a:rPr>
              <a:t> </a:t>
            </a:r>
            <a:r>
              <a:rPr lang="en-GB" sz="2000" dirty="0" err="1">
                <a:solidFill>
                  <a:srgbClr val="7030A0"/>
                </a:solidFill>
              </a:rPr>
              <a:t>za</a:t>
            </a:r>
            <a:r>
              <a:rPr lang="en-GB" sz="2000" dirty="0">
                <a:solidFill>
                  <a:srgbClr val="7030A0"/>
                </a:solidFill>
              </a:rPr>
              <a:t> </a:t>
            </a:r>
            <a:r>
              <a:rPr lang="en-GB" sz="2000" dirty="0" err="1">
                <a:solidFill>
                  <a:srgbClr val="7030A0"/>
                </a:solidFill>
              </a:rPr>
              <a:t>delo</a:t>
            </a:r>
            <a:r>
              <a:rPr lang="en-GB" sz="2000" dirty="0">
                <a:solidFill>
                  <a:srgbClr val="7030A0"/>
                </a:solidFill>
              </a:rPr>
              <a:t> </a:t>
            </a:r>
            <a:r>
              <a:rPr lang="en-GB" sz="2000" dirty="0" err="1">
                <a:solidFill>
                  <a:srgbClr val="7030A0"/>
                </a:solidFill>
              </a:rPr>
              <a:t>doma</a:t>
            </a:r>
            <a:r>
              <a:rPr lang="en-GB" sz="2000" dirty="0">
                <a:solidFill>
                  <a:srgbClr val="7030A0"/>
                </a:solidFill>
              </a:rPr>
              <a:t>, </a:t>
            </a:r>
            <a:r>
              <a:rPr lang="en-GB" sz="2000" dirty="0" err="1">
                <a:solidFill>
                  <a:srgbClr val="7030A0"/>
                </a:solidFill>
              </a:rPr>
              <a:t>ki</a:t>
            </a:r>
            <a:r>
              <a:rPr lang="en-GB" sz="2000" dirty="0">
                <a:solidFill>
                  <a:srgbClr val="7030A0"/>
                </a:solidFill>
              </a:rPr>
              <a:t> so </a:t>
            </a:r>
            <a:r>
              <a:rPr lang="en-GB" sz="2000" dirty="0" err="1">
                <a:solidFill>
                  <a:srgbClr val="7030A0"/>
                </a:solidFill>
              </a:rPr>
              <a:t>tudi</a:t>
            </a:r>
            <a:r>
              <a:rPr lang="en-GB" sz="2000" dirty="0">
                <a:solidFill>
                  <a:srgbClr val="7030A0"/>
                </a:solidFill>
              </a:rPr>
              <a:t> </a:t>
            </a:r>
            <a:r>
              <a:rPr lang="en-GB" sz="2000" dirty="0" err="1">
                <a:solidFill>
                  <a:srgbClr val="7030A0"/>
                </a:solidFill>
              </a:rPr>
              <a:t>na</a:t>
            </a:r>
            <a:r>
              <a:rPr lang="en-GB" sz="2000" dirty="0">
                <a:solidFill>
                  <a:srgbClr val="7030A0"/>
                </a:solidFill>
              </a:rPr>
              <a:t> </a:t>
            </a:r>
            <a:r>
              <a:rPr lang="en-GB" sz="2000" dirty="0" err="1">
                <a:solidFill>
                  <a:srgbClr val="7030A0"/>
                </a:solidFill>
              </a:rPr>
              <a:t>spletni</a:t>
            </a:r>
            <a:r>
              <a:rPr lang="en-GB" sz="2000" dirty="0">
                <a:solidFill>
                  <a:srgbClr val="7030A0"/>
                </a:solidFill>
              </a:rPr>
              <a:t> </a:t>
            </a:r>
            <a:r>
              <a:rPr lang="en-GB" sz="2000" dirty="0" err="1">
                <a:solidFill>
                  <a:srgbClr val="7030A0"/>
                </a:solidFill>
              </a:rPr>
              <a:t>strani</a:t>
            </a:r>
            <a:r>
              <a:rPr lang="en-GB" sz="2000" dirty="0">
                <a:solidFill>
                  <a:srgbClr val="7030A0"/>
                </a:solidFill>
              </a:rPr>
              <a:t> </a:t>
            </a:r>
            <a:r>
              <a:rPr lang="en-GB" sz="2000" dirty="0" err="1">
                <a:solidFill>
                  <a:srgbClr val="7030A0"/>
                </a:solidFill>
              </a:rPr>
              <a:t>šole</a:t>
            </a:r>
            <a:r>
              <a:rPr lang="en-GB" sz="2000" dirty="0">
                <a:solidFill>
                  <a:srgbClr val="7030A0"/>
                </a:solidFill>
              </a:rPr>
              <a:t> in </a:t>
            </a:r>
            <a:r>
              <a:rPr lang="en-GB" sz="2000" dirty="0" err="1">
                <a:solidFill>
                  <a:srgbClr val="7030A0"/>
                </a:solidFill>
              </a:rPr>
              <a:t>še</a:t>
            </a:r>
            <a:r>
              <a:rPr lang="en-GB" sz="2000" dirty="0">
                <a:solidFill>
                  <a:srgbClr val="7030A0"/>
                </a:solidFill>
              </a:rPr>
              <a:t> </a:t>
            </a:r>
            <a:r>
              <a:rPr lang="en-GB" sz="2000" dirty="0" err="1">
                <a:solidFill>
                  <a:srgbClr val="7030A0"/>
                </a:solidFill>
              </a:rPr>
              <a:t>nekaj</a:t>
            </a:r>
            <a:r>
              <a:rPr lang="en-GB" sz="2000" dirty="0">
                <a:solidFill>
                  <a:srgbClr val="7030A0"/>
                </a:solidFill>
              </a:rPr>
              <a:t> </a:t>
            </a:r>
            <a:r>
              <a:rPr lang="en-GB" sz="2000" dirty="0" err="1">
                <a:solidFill>
                  <a:srgbClr val="7030A0"/>
                </a:solidFill>
              </a:rPr>
              <a:t>dodatnih</a:t>
            </a:r>
            <a:r>
              <a:rPr lang="en-GB" sz="2000" dirty="0">
                <a:solidFill>
                  <a:srgbClr val="7030A0"/>
                </a:solidFill>
              </a:rPr>
              <a:t> </a:t>
            </a:r>
            <a:r>
              <a:rPr lang="en-GB" sz="2000" dirty="0" err="1">
                <a:solidFill>
                  <a:srgbClr val="7030A0"/>
                </a:solidFill>
              </a:rPr>
              <a:t>nalog</a:t>
            </a:r>
            <a:r>
              <a:rPr lang="en-GB" sz="2000" dirty="0">
                <a:solidFill>
                  <a:srgbClr val="7030A0"/>
                </a:solidFill>
              </a:rPr>
              <a:t>, </a:t>
            </a:r>
            <a:r>
              <a:rPr lang="en-GB" sz="2000" dirty="0" err="1">
                <a:solidFill>
                  <a:srgbClr val="7030A0"/>
                </a:solidFill>
              </a:rPr>
              <a:t>ki</a:t>
            </a:r>
            <a:r>
              <a:rPr lang="en-GB" sz="2000" dirty="0">
                <a:solidFill>
                  <a:srgbClr val="7030A0"/>
                </a:solidFill>
              </a:rPr>
              <a:t> </a:t>
            </a:r>
            <a:r>
              <a:rPr lang="en-GB" sz="2000" b="1" u="sng" dirty="0" err="1">
                <a:solidFill>
                  <a:srgbClr val="7030A0"/>
                </a:solidFill>
              </a:rPr>
              <a:t>niso</a:t>
            </a:r>
            <a:r>
              <a:rPr lang="en-GB" sz="2000" b="1" u="sng" dirty="0">
                <a:solidFill>
                  <a:srgbClr val="7030A0"/>
                </a:solidFill>
              </a:rPr>
              <a:t> </a:t>
            </a:r>
            <a:r>
              <a:rPr lang="en-GB" sz="2000" b="1" u="sng" dirty="0" err="1">
                <a:solidFill>
                  <a:srgbClr val="7030A0"/>
                </a:solidFill>
              </a:rPr>
              <a:t>obvezne</a:t>
            </a:r>
            <a:r>
              <a:rPr lang="en-GB" sz="2000" dirty="0">
                <a:solidFill>
                  <a:srgbClr val="7030A0"/>
                </a:solidFill>
              </a:rPr>
              <a:t>). Do </a:t>
            </a:r>
            <a:r>
              <a:rPr lang="en-GB" sz="2000" dirty="0" err="1">
                <a:solidFill>
                  <a:srgbClr val="7030A0"/>
                </a:solidFill>
              </a:rPr>
              <a:t>Padleta</a:t>
            </a:r>
            <a:r>
              <a:rPr lang="en-GB" sz="2000" dirty="0">
                <a:solidFill>
                  <a:srgbClr val="7030A0"/>
                </a:solidFill>
              </a:rPr>
              <a:t> </a:t>
            </a:r>
            <a:r>
              <a:rPr lang="en-GB" sz="2000" dirty="0" err="1">
                <a:solidFill>
                  <a:srgbClr val="7030A0"/>
                </a:solidFill>
              </a:rPr>
              <a:t>lahko</a:t>
            </a:r>
            <a:r>
              <a:rPr lang="en-GB" sz="2000" dirty="0">
                <a:solidFill>
                  <a:srgbClr val="7030A0"/>
                </a:solidFill>
              </a:rPr>
              <a:t> </a:t>
            </a:r>
            <a:r>
              <a:rPr lang="en-GB" sz="2000" dirty="0" err="1">
                <a:solidFill>
                  <a:srgbClr val="7030A0"/>
                </a:solidFill>
              </a:rPr>
              <a:t>dostopaš</a:t>
            </a:r>
            <a:r>
              <a:rPr lang="en-GB" sz="2000" dirty="0">
                <a:solidFill>
                  <a:srgbClr val="7030A0"/>
                </a:solidFill>
              </a:rPr>
              <a:t> </a:t>
            </a:r>
            <a:r>
              <a:rPr lang="en-GB" sz="2000" dirty="0" err="1">
                <a:solidFill>
                  <a:srgbClr val="7030A0"/>
                </a:solidFill>
              </a:rPr>
              <a:t>preko</a:t>
            </a:r>
            <a:r>
              <a:rPr lang="en-GB" sz="2000" dirty="0">
                <a:solidFill>
                  <a:srgbClr val="7030A0"/>
                </a:solidFill>
              </a:rPr>
              <a:t> </a:t>
            </a:r>
            <a:r>
              <a:rPr lang="en-GB" sz="2000" dirty="0" err="1">
                <a:solidFill>
                  <a:srgbClr val="7030A0"/>
                </a:solidFill>
              </a:rPr>
              <a:t>telefona</a:t>
            </a:r>
            <a:r>
              <a:rPr lang="en-GB" sz="2000" dirty="0">
                <a:solidFill>
                  <a:srgbClr val="7030A0"/>
                </a:solidFill>
              </a:rPr>
              <a:t> (</a:t>
            </a:r>
            <a:r>
              <a:rPr lang="en-GB" sz="2000" dirty="0" err="1">
                <a:solidFill>
                  <a:srgbClr val="7030A0"/>
                </a:solidFill>
              </a:rPr>
              <a:t>aplikacija</a:t>
            </a:r>
            <a:r>
              <a:rPr lang="en-GB" sz="2000" dirty="0">
                <a:solidFill>
                  <a:srgbClr val="7030A0"/>
                </a:solidFill>
              </a:rPr>
              <a:t>), </a:t>
            </a:r>
            <a:r>
              <a:rPr lang="en-GB" sz="2000" dirty="0" err="1">
                <a:solidFill>
                  <a:srgbClr val="7030A0"/>
                </a:solidFill>
              </a:rPr>
              <a:t>tablice</a:t>
            </a:r>
            <a:r>
              <a:rPr lang="en-GB" sz="2000" dirty="0">
                <a:solidFill>
                  <a:srgbClr val="7030A0"/>
                </a:solidFill>
              </a:rPr>
              <a:t> </a:t>
            </a:r>
            <a:r>
              <a:rPr lang="en-GB" sz="2000" dirty="0" err="1">
                <a:solidFill>
                  <a:srgbClr val="7030A0"/>
                </a:solidFill>
              </a:rPr>
              <a:t>ali</a:t>
            </a:r>
            <a:r>
              <a:rPr lang="en-GB" sz="2000" dirty="0">
                <a:solidFill>
                  <a:srgbClr val="7030A0"/>
                </a:solidFill>
              </a:rPr>
              <a:t> </a:t>
            </a:r>
            <a:r>
              <a:rPr lang="en-GB" sz="2000" dirty="0" err="1">
                <a:solidFill>
                  <a:srgbClr val="7030A0"/>
                </a:solidFill>
              </a:rPr>
              <a:t>računalnika</a:t>
            </a:r>
            <a:r>
              <a:rPr lang="en-GB" sz="2000" dirty="0">
                <a:solidFill>
                  <a:srgbClr val="7030A0"/>
                </a:solidFill>
              </a:rPr>
              <a:t>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en-GB" sz="2000" dirty="0">
                <a:solidFill>
                  <a:srgbClr val="7030A0"/>
                </a:solidFill>
              </a:rPr>
              <a:t>ONLINE KONZULTACIJE: </a:t>
            </a:r>
            <a:r>
              <a:rPr lang="en-GB" sz="2000" dirty="0" err="1">
                <a:solidFill>
                  <a:srgbClr val="7030A0"/>
                </a:solidFill>
              </a:rPr>
              <a:t>lahko</a:t>
            </a:r>
            <a:r>
              <a:rPr lang="en-GB" sz="2000" dirty="0">
                <a:solidFill>
                  <a:srgbClr val="7030A0"/>
                </a:solidFill>
              </a:rPr>
              <a:t> me </a:t>
            </a:r>
            <a:r>
              <a:rPr lang="en-GB" sz="2000" dirty="0" err="1">
                <a:solidFill>
                  <a:srgbClr val="7030A0"/>
                </a:solidFill>
              </a:rPr>
              <a:t>pokličete</a:t>
            </a:r>
            <a:r>
              <a:rPr lang="en-GB" sz="2000" dirty="0">
                <a:solidFill>
                  <a:srgbClr val="7030A0"/>
                </a:solidFill>
              </a:rPr>
              <a:t> </a:t>
            </a:r>
            <a:r>
              <a:rPr lang="en-GB" sz="2000" dirty="0" err="1">
                <a:solidFill>
                  <a:srgbClr val="7030A0"/>
                </a:solidFill>
              </a:rPr>
              <a:t>vsak</a:t>
            </a:r>
            <a:r>
              <a:rPr lang="en-GB" sz="2000" dirty="0">
                <a:solidFill>
                  <a:srgbClr val="7030A0"/>
                </a:solidFill>
              </a:rPr>
              <a:t> </a:t>
            </a:r>
            <a:r>
              <a:rPr lang="en-GB" sz="2000" dirty="0" err="1">
                <a:solidFill>
                  <a:srgbClr val="7030A0"/>
                </a:solidFill>
              </a:rPr>
              <a:t>dan</a:t>
            </a:r>
            <a:r>
              <a:rPr lang="en-GB" sz="2000" dirty="0">
                <a:solidFill>
                  <a:srgbClr val="7030A0"/>
                </a:solidFill>
              </a:rPr>
              <a:t> med 10.00 in 11.00 </a:t>
            </a:r>
            <a:r>
              <a:rPr lang="en-GB" sz="2000" dirty="0" err="1">
                <a:solidFill>
                  <a:srgbClr val="7030A0"/>
                </a:solidFill>
              </a:rPr>
              <a:t>preko</a:t>
            </a:r>
            <a:r>
              <a:rPr lang="en-GB" sz="2000" dirty="0">
                <a:solidFill>
                  <a:srgbClr val="7030A0"/>
                </a:solidFill>
              </a:rPr>
              <a:t> </a:t>
            </a:r>
            <a:r>
              <a:rPr lang="en-GB" sz="2000" dirty="0" err="1">
                <a:solidFill>
                  <a:srgbClr val="7030A0"/>
                </a:solidFill>
              </a:rPr>
              <a:t>Skypa</a:t>
            </a:r>
            <a:r>
              <a:rPr lang="en-GB" sz="2000" dirty="0">
                <a:solidFill>
                  <a:srgbClr val="7030A0"/>
                </a:solidFill>
              </a:rPr>
              <a:t> (Skype Name: live:.cid.d0bb1d2447575109 </a:t>
            </a:r>
            <a:r>
              <a:rPr lang="en-GB" sz="2000" dirty="0" err="1">
                <a:solidFill>
                  <a:srgbClr val="7030A0"/>
                </a:solidFill>
              </a:rPr>
              <a:t>oziroma</a:t>
            </a:r>
            <a:r>
              <a:rPr lang="en-GB" sz="2000" dirty="0">
                <a:solidFill>
                  <a:srgbClr val="7030A0"/>
                </a:solidFill>
              </a:rPr>
              <a:t> </a:t>
            </a:r>
            <a:r>
              <a:rPr lang="en-GB" sz="2000" dirty="0" err="1">
                <a:solidFill>
                  <a:srgbClr val="7030A0"/>
                </a:solidFill>
              </a:rPr>
              <a:t>najdete</a:t>
            </a:r>
            <a:r>
              <a:rPr lang="en-GB" sz="2000" dirty="0">
                <a:solidFill>
                  <a:srgbClr val="7030A0"/>
                </a:solidFill>
              </a:rPr>
              <a:t> me pod </a:t>
            </a:r>
            <a:r>
              <a:rPr lang="en-GB" sz="2000" dirty="0" err="1">
                <a:solidFill>
                  <a:srgbClr val="7030A0"/>
                </a:solidFill>
              </a:rPr>
              <a:t>imenom</a:t>
            </a:r>
            <a:r>
              <a:rPr lang="en-GB" sz="2000" dirty="0">
                <a:solidFill>
                  <a:srgbClr val="7030A0"/>
                </a:solidFill>
              </a:rPr>
              <a:t> Lane </a:t>
            </a:r>
            <a:r>
              <a:rPr lang="en-GB" sz="2000" dirty="0" err="1">
                <a:solidFill>
                  <a:srgbClr val="7030A0"/>
                </a:solidFill>
              </a:rPr>
              <a:t>Vukadinović</a:t>
            </a:r>
            <a:r>
              <a:rPr lang="en-GB" sz="2000" dirty="0">
                <a:solidFill>
                  <a:srgbClr val="7030A0"/>
                </a:solidFill>
              </a:rPr>
              <a:t>, Ljubljana). ČE V TEM ČASU NE MOREŠ, SE DOGOVRIVA PO E-POŠTI ZA DRUG TERMIN </a:t>
            </a:r>
            <a:r>
              <a:rPr lang="en-GB" sz="2000" dirty="0">
                <a:solidFill>
                  <a:srgbClr val="7030A0"/>
                </a:solidFill>
                <a:sym typeface="Wingdings" panose="05000000000000000000" pitchFamily="2" charset="2"/>
              </a:rPr>
              <a:t></a:t>
            </a:r>
            <a:endParaRPr lang="en-GB" sz="2000" dirty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02457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600890"/>
            <a:ext cx="10058400" cy="801189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err="1">
                <a:latin typeface="Comic Sans MS" panose="030F0702030302020204" pitchFamily="66" charset="0"/>
              </a:rPr>
              <a:t>Pošiljanje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b="1" dirty="0" err="1">
                <a:latin typeface="Comic Sans MS" panose="030F0702030302020204" pitchFamily="66" charset="0"/>
              </a:rPr>
              <a:t>gradiv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b="1" dirty="0" err="1">
                <a:latin typeface="Comic Sans MS" panose="030F0702030302020204" pitchFamily="66" charset="0"/>
              </a:rPr>
              <a:t>preko</a:t>
            </a:r>
            <a:r>
              <a:rPr lang="en-GB" b="1" dirty="0">
                <a:latin typeface="Comic Sans MS" panose="030F0702030302020204" pitchFamily="66" charset="0"/>
              </a:rPr>
              <a:t> e-</a:t>
            </a:r>
            <a:r>
              <a:rPr lang="en-GB" b="1" dirty="0" err="1">
                <a:latin typeface="Comic Sans MS" panose="030F0702030302020204" pitchFamily="66" charset="0"/>
              </a:rPr>
              <a:t>pošte</a:t>
            </a:r>
            <a:r>
              <a:rPr lang="en-GB" b="1" dirty="0">
                <a:latin typeface="Comic Sans MS" panose="030F0702030302020204" pitchFamily="66" charset="0"/>
              </a:rPr>
              <a:t>:</a:t>
            </a:r>
            <a:br>
              <a:rPr lang="en-GB" b="1" dirty="0">
                <a:latin typeface="Comic Sans MS" panose="030F0702030302020204" pitchFamily="66" charset="0"/>
              </a:rPr>
            </a:br>
            <a:endParaRPr lang="en-GB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714103" y="1201783"/>
            <a:ext cx="10411097" cy="4833257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GB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Gradivo</a:t>
            </a: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pošiljaš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u="sng" dirty="0">
                <a:solidFill>
                  <a:srgbClr val="0070C0"/>
                </a:solidFill>
                <a:latin typeface="Comic Sans MS" panose="030F0702030302020204" pitchFamily="66" charset="0"/>
              </a:rPr>
              <a:t>PO VSAKI OPRAVLJENI URI 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–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ko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končaš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z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obveznostmi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tiste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ure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!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Ko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pošiljaš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pošto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: - v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zadevo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napiši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(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ime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in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priimek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,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razred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in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zaporedno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uro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–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npr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. </a:t>
            </a:r>
            <a:r>
              <a:rPr lang="en-GB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Mojca</a:t>
            </a:r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 Novak_6. A_1. </a:t>
            </a:r>
            <a:r>
              <a:rPr lang="en-GB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ura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V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sporočilu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napiši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kratko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“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poročilo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”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kako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ti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je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šlo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oz.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kje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si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imel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/a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težave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ter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b="1" u="sng" dirty="0" err="1">
                <a:solidFill>
                  <a:srgbClr val="0070C0"/>
                </a:solidFill>
                <a:latin typeface="Comic Sans MS" panose="030F0702030302020204" pitchFamily="66" charset="0"/>
              </a:rPr>
              <a:t>koliko</a:t>
            </a:r>
            <a:r>
              <a:rPr lang="en-GB" b="1" u="sng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b="1" u="sng" dirty="0" err="1">
                <a:solidFill>
                  <a:srgbClr val="0070C0"/>
                </a:solidFill>
                <a:latin typeface="Comic Sans MS" panose="030F0702030302020204" pitchFamily="66" charset="0"/>
              </a:rPr>
              <a:t>časa</a:t>
            </a:r>
            <a:r>
              <a:rPr lang="en-GB" b="1" u="sng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si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porabil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/a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za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učno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uro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Ne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pozabi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pripeti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gradiv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,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ki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jih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>
                <a:solidFill>
                  <a:srgbClr val="0070C0"/>
                </a:solidFill>
                <a:latin typeface="Comic Sans MS" panose="030F0702030302020204" pitchFamily="66" charset="0"/>
              </a:rPr>
              <a:t>pošiljaš</a:t>
            </a: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. </a:t>
            </a:r>
            <a:r>
              <a:rPr lang="en-GB" b="1" u="sng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Nalog</a:t>
            </a:r>
            <a:r>
              <a:rPr lang="en-GB" b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b="1" u="sng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iz</a:t>
            </a:r>
            <a:r>
              <a:rPr lang="en-GB" b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DZ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NI</a:t>
            </a:r>
            <a:r>
              <a:rPr lang="en-GB" b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b="1" u="sng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potrebno</a:t>
            </a:r>
            <a:r>
              <a:rPr lang="en-GB" b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b="1" u="sng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pošiljati</a:t>
            </a: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, </a:t>
            </a:r>
            <a:r>
              <a:rPr lang="en-GB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poglej</a:t>
            </a: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si</a:t>
            </a: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rešitve</a:t>
            </a: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v </a:t>
            </a:r>
            <a:r>
              <a:rPr lang="en-GB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spletnem</a:t>
            </a: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DZ.</a:t>
            </a:r>
            <a:endParaRPr lang="en-GB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VSE VAŠE </a:t>
            </a: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OPRAVLJENE 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NALOGE BOM EVIDENTIRALA.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endParaRPr lang="en-GB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138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/>
              <a:t>Pomembno</a:t>
            </a:r>
            <a:r>
              <a:rPr lang="en-GB" b="1" dirty="0" smtClean="0"/>
              <a:t> </a:t>
            </a:r>
            <a:r>
              <a:rPr lang="en-GB" b="1" dirty="0" smtClean="0">
                <a:sym typeface="Wingdings" panose="05000000000000000000" pitchFamily="2" charset="2"/>
              </a:rPr>
              <a:t></a:t>
            </a:r>
            <a:endParaRPr lang="en-GB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smtClean="0">
                <a:solidFill>
                  <a:srgbClr val="7030A0"/>
                </a:solidFill>
              </a:rPr>
              <a:t>V tem </a:t>
            </a:r>
            <a:r>
              <a:rPr lang="en-GB" sz="2800" b="1" dirty="0" err="1" smtClean="0">
                <a:solidFill>
                  <a:srgbClr val="7030A0"/>
                </a:solidFill>
              </a:rPr>
              <a:t>tednu</a:t>
            </a:r>
            <a:r>
              <a:rPr lang="en-GB" sz="2800" b="1" dirty="0" smtClean="0">
                <a:solidFill>
                  <a:srgbClr val="7030A0"/>
                </a:solidFill>
              </a:rPr>
              <a:t> </a:t>
            </a:r>
            <a:r>
              <a:rPr lang="en-GB" sz="2800" b="1" dirty="0" smtClean="0">
                <a:solidFill>
                  <a:srgbClr val="FF0000"/>
                </a:solidFill>
              </a:rPr>
              <a:t>6. A </a:t>
            </a:r>
            <a:r>
              <a:rPr lang="en-GB" sz="2800" b="1" dirty="0" err="1" smtClean="0">
                <a:solidFill>
                  <a:srgbClr val="7030A0"/>
                </a:solidFill>
              </a:rPr>
              <a:t>začne</a:t>
            </a:r>
            <a:r>
              <a:rPr lang="en-GB" sz="2800" b="1" dirty="0" smtClean="0">
                <a:solidFill>
                  <a:srgbClr val="7030A0"/>
                </a:solidFill>
              </a:rPr>
              <a:t> z </a:t>
            </a:r>
            <a:r>
              <a:rPr lang="en-GB" sz="2800" b="1" dirty="0" err="1" smtClean="0">
                <a:solidFill>
                  <a:srgbClr val="7030A0"/>
                </a:solidFill>
              </a:rPr>
              <a:t>angleščino</a:t>
            </a:r>
            <a:r>
              <a:rPr lang="en-GB" sz="2800" b="1" dirty="0" smtClean="0">
                <a:solidFill>
                  <a:srgbClr val="7030A0"/>
                </a:solidFill>
              </a:rPr>
              <a:t> </a:t>
            </a:r>
            <a:r>
              <a:rPr lang="en-GB" sz="2800" b="1" dirty="0" err="1" smtClean="0">
                <a:solidFill>
                  <a:srgbClr val="7030A0"/>
                </a:solidFill>
              </a:rPr>
              <a:t>šele</a:t>
            </a:r>
            <a:r>
              <a:rPr lang="en-GB" sz="2800" b="1" dirty="0" smtClean="0">
                <a:solidFill>
                  <a:srgbClr val="7030A0"/>
                </a:solidFill>
              </a:rPr>
              <a:t> v </a:t>
            </a:r>
            <a:r>
              <a:rPr lang="en-GB" sz="2800" b="1" dirty="0" err="1" smtClean="0">
                <a:solidFill>
                  <a:srgbClr val="7030A0"/>
                </a:solidFill>
              </a:rPr>
              <a:t>sredo</a:t>
            </a:r>
            <a:r>
              <a:rPr lang="en-GB" sz="2800" b="1" dirty="0" smtClean="0">
                <a:solidFill>
                  <a:srgbClr val="7030A0"/>
                </a:solidFill>
              </a:rPr>
              <a:t>, </a:t>
            </a:r>
            <a:r>
              <a:rPr lang="en-GB" sz="2800" b="1" dirty="0" err="1" smtClean="0">
                <a:solidFill>
                  <a:srgbClr val="7030A0"/>
                </a:solidFill>
              </a:rPr>
              <a:t>saj</a:t>
            </a:r>
            <a:r>
              <a:rPr lang="en-GB" sz="2800" b="1" dirty="0" smtClean="0">
                <a:solidFill>
                  <a:srgbClr val="7030A0"/>
                </a:solidFill>
              </a:rPr>
              <a:t> </a:t>
            </a:r>
            <a:r>
              <a:rPr lang="en-GB" sz="2800" b="1" dirty="0" err="1" smtClean="0">
                <a:solidFill>
                  <a:srgbClr val="7030A0"/>
                </a:solidFill>
              </a:rPr>
              <a:t>ste</a:t>
            </a:r>
            <a:r>
              <a:rPr lang="en-GB" sz="2800" b="1" dirty="0" smtClean="0">
                <a:solidFill>
                  <a:srgbClr val="7030A0"/>
                </a:solidFill>
              </a:rPr>
              <a:t> </a:t>
            </a:r>
            <a:r>
              <a:rPr lang="en-GB" sz="2800" b="1" dirty="0" err="1" smtClean="0">
                <a:solidFill>
                  <a:srgbClr val="7030A0"/>
                </a:solidFill>
              </a:rPr>
              <a:t>imeli</a:t>
            </a:r>
            <a:r>
              <a:rPr lang="en-GB" sz="2800" b="1" dirty="0" smtClean="0">
                <a:solidFill>
                  <a:srgbClr val="7030A0"/>
                </a:solidFill>
              </a:rPr>
              <a:t> </a:t>
            </a:r>
            <a:r>
              <a:rPr lang="en-GB" sz="2800" b="1" dirty="0" err="1" smtClean="0">
                <a:solidFill>
                  <a:srgbClr val="7030A0"/>
                </a:solidFill>
              </a:rPr>
              <a:t>prejšnji</a:t>
            </a:r>
            <a:r>
              <a:rPr lang="en-GB" sz="2800" b="1" dirty="0" smtClean="0">
                <a:solidFill>
                  <a:srgbClr val="7030A0"/>
                </a:solidFill>
              </a:rPr>
              <a:t> </a:t>
            </a:r>
            <a:r>
              <a:rPr lang="en-GB" sz="2800" b="1" dirty="0" err="1" smtClean="0">
                <a:solidFill>
                  <a:srgbClr val="7030A0"/>
                </a:solidFill>
              </a:rPr>
              <a:t>teden</a:t>
            </a:r>
            <a:r>
              <a:rPr lang="en-GB" sz="2800" b="1" dirty="0" smtClean="0">
                <a:solidFill>
                  <a:srgbClr val="7030A0"/>
                </a:solidFill>
              </a:rPr>
              <a:t> 4 </a:t>
            </a:r>
            <a:r>
              <a:rPr lang="en-GB" sz="2800" b="1" dirty="0" err="1" smtClean="0">
                <a:solidFill>
                  <a:srgbClr val="7030A0"/>
                </a:solidFill>
              </a:rPr>
              <a:t>ure</a:t>
            </a:r>
            <a:r>
              <a:rPr lang="en-GB" sz="2800" b="1" dirty="0" smtClean="0">
                <a:solidFill>
                  <a:srgbClr val="7030A0"/>
                </a:solidFill>
              </a:rPr>
              <a:t>, </a:t>
            </a:r>
            <a:r>
              <a:rPr lang="en-GB" sz="2800" b="1" dirty="0" err="1" smtClean="0">
                <a:solidFill>
                  <a:srgbClr val="7030A0"/>
                </a:solidFill>
              </a:rPr>
              <a:t>namesto</a:t>
            </a:r>
            <a:r>
              <a:rPr lang="en-GB" sz="2800" b="1" dirty="0" smtClean="0">
                <a:solidFill>
                  <a:srgbClr val="7030A0"/>
                </a:solidFill>
              </a:rPr>
              <a:t> 3 </a:t>
            </a:r>
            <a:r>
              <a:rPr lang="en-GB" sz="2800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. </a:t>
            </a:r>
          </a:p>
          <a:p>
            <a:pPr marL="0" indent="0">
              <a:buNone/>
            </a:pPr>
            <a:endParaRPr lang="en-GB" sz="2800" b="1" dirty="0" smtClean="0">
              <a:solidFill>
                <a:srgbClr val="7030A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sz="2800" b="1" dirty="0" smtClean="0">
              <a:solidFill>
                <a:srgbClr val="7030A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sz="28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6. B </a:t>
            </a:r>
            <a:r>
              <a:rPr lang="en-GB" sz="2800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pa </a:t>
            </a:r>
            <a:r>
              <a:rPr lang="en-GB" sz="2800" b="1" dirty="0" err="1" smtClean="0">
                <a:solidFill>
                  <a:srgbClr val="7030A0"/>
                </a:solidFill>
                <a:sym typeface="Wingdings" panose="05000000000000000000" pitchFamily="2" charset="2"/>
              </a:rPr>
              <a:t>zaradi</a:t>
            </a:r>
            <a:r>
              <a:rPr lang="en-GB" sz="2800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 </a:t>
            </a:r>
            <a:r>
              <a:rPr lang="en-GB" sz="2800" b="1" dirty="0" err="1" smtClean="0">
                <a:solidFill>
                  <a:srgbClr val="7030A0"/>
                </a:solidFill>
                <a:sym typeface="Wingdings" panose="05000000000000000000" pitchFamily="2" charset="2"/>
              </a:rPr>
              <a:t>Velikonočnega</a:t>
            </a:r>
            <a:r>
              <a:rPr lang="en-GB" sz="2800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 </a:t>
            </a:r>
            <a:r>
              <a:rPr lang="en-GB" sz="2800" b="1" dirty="0" err="1" smtClean="0">
                <a:solidFill>
                  <a:srgbClr val="7030A0"/>
                </a:solidFill>
                <a:sym typeface="Wingdings" panose="05000000000000000000" pitchFamily="2" charset="2"/>
              </a:rPr>
              <a:t>ponedeljka</a:t>
            </a:r>
            <a:r>
              <a:rPr lang="en-GB" sz="2800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 </a:t>
            </a:r>
            <a:r>
              <a:rPr lang="en-GB" sz="2800" b="1" dirty="0" err="1" smtClean="0">
                <a:solidFill>
                  <a:srgbClr val="7030A0"/>
                </a:solidFill>
                <a:sym typeface="Wingdings" panose="05000000000000000000" pitchFamily="2" charset="2"/>
              </a:rPr>
              <a:t>tudi</a:t>
            </a:r>
            <a:r>
              <a:rPr lang="en-GB" sz="2800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 </a:t>
            </a:r>
            <a:r>
              <a:rPr lang="en-GB" sz="2800" b="1" dirty="0" err="1" smtClean="0">
                <a:solidFill>
                  <a:srgbClr val="7030A0"/>
                </a:solidFill>
                <a:sym typeface="Wingdings" panose="05000000000000000000" pitchFamily="2" charset="2"/>
              </a:rPr>
              <a:t>začne</a:t>
            </a:r>
            <a:r>
              <a:rPr lang="en-GB" sz="2800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 </a:t>
            </a:r>
            <a:r>
              <a:rPr lang="en-GB" sz="2800" b="1" dirty="0" err="1" smtClean="0">
                <a:solidFill>
                  <a:srgbClr val="7030A0"/>
                </a:solidFill>
                <a:sym typeface="Wingdings" panose="05000000000000000000" pitchFamily="2" charset="2"/>
              </a:rPr>
              <a:t>šele</a:t>
            </a:r>
            <a:r>
              <a:rPr lang="en-GB" sz="2800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 v </a:t>
            </a:r>
            <a:r>
              <a:rPr lang="en-GB" sz="2800" b="1" dirty="0" err="1" smtClean="0">
                <a:solidFill>
                  <a:srgbClr val="7030A0"/>
                </a:solidFill>
                <a:sym typeface="Wingdings" panose="05000000000000000000" pitchFamily="2" charset="2"/>
              </a:rPr>
              <a:t>sredo</a:t>
            </a:r>
            <a:r>
              <a:rPr lang="en-GB" sz="2800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 </a:t>
            </a:r>
          </a:p>
          <a:p>
            <a:pPr marL="0" indent="0">
              <a:buNone/>
            </a:pPr>
            <a:r>
              <a:rPr lang="en-GB" sz="2800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 </a:t>
            </a:r>
            <a:endParaRPr lang="en-GB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69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SREDA, 15. 4.</a:t>
            </a:r>
            <a:endParaRPr lang="en-GB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400" dirty="0" err="1" smtClean="0"/>
              <a:t>Današnja</a:t>
            </a:r>
            <a:r>
              <a:rPr lang="en-GB" sz="2400" dirty="0" smtClean="0"/>
              <a:t> </a:t>
            </a:r>
            <a:r>
              <a:rPr lang="en-GB" sz="2400" dirty="0" err="1" smtClean="0"/>
              <a:t>ura</a:t>
            </a:r>
            <a:r>
              <a:rPr lang="en-GB" sz="2400" dirty="0" smtClean="0"/>
              <a:t> je </a:t>
            </a:r>
            <a:r>
              <a:rPr lang="en-GB" sz="2400" dirty="0" err="1" smtClean="0"/>
              <a:t>namenjena</a:t>
            </a:r>
            <a:r>
              <a:rPr lang="en-GB" sz="2400" dirty="0" smtClean="0"/>
              <a:t> </a:t>
            </a:r>
            <a:r>
              <a:rPr lang="en-GB" sz="2400" b="1" u="sng" dirty="0" err="1" smtClean="0"/>
              <a:t>utrjevanju</a:t>
            </a:r>
            <a:r>
              <a:rPr lang="en-GB" sz="2400" b="1" u="sng" dirty="0" smtClean="0"/>
              <a:t> </a:t>
            </a:r>
            <a:r>
              <a:rPr lang="en-GB" sz="2400" b="1" u="sng" dirty="0" err="1" smtClean="0"/>
              <a:t>snovi</a:t>
            </a:r>
            <a:r>
              <a:rPr lang="en-GB" sz="2400" dirty="0" smtClean="0"/>
              <a:t>:</a:t>
            </a:r>
          </a:p>
          <a:p>
            <a:pPr marL="0" indent="0">
              <a:buNone/>
            </a:pPr>
            <a:r>
              <a:rPr lang="en-GB" sz="2400" dirty="0" err="1" smtClean="0"/>
              <a:t>Reši</a:t>
            </a:r>
            <a:r>
              <a:rPr lang="en-GB" sz="2400" dirty="0" smtClean="0"/>
              <a:t> </a:t>
            </a:r>
            <a:r>
              <a:rPr lang="en-GB" sz="2400" dirty="0" err="1" smtClean="0"/>
              <a:t>naloge</a:t>
            </a:r>
            <a:r>
              <a:rPr lang="en-GB" sz="2400" dirty="0" smtClean="0"/>
              <a:t> v DZ: 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str. 55 / Extra Reading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str. 56  / Revision</a:t>
            </a:r>
          </a:p>
          <a:p>
            <a:pPr marL="457200" indent="-457200">
              <a:buAutoNum type="arabicPeriod"/>
            </a:pPr>
            <a:r>
              <a:rPr lang="en-GB" sz="2400" dirty="0"/>
              <a:t>s</a:t>
            </a:r>
            <a:r>
              <a:rPr lang="en-GB" sz="2400" dirty="0" smtClean="0"/>
              <a:t>tr. 57 /Extension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err="1" smtClean="0"/>
              <a:t>Vzemi</a:t>
            </a:r>
            <a:r>
              <a:rPr lang="en-GB" sz="2400" dirty="0" smtClean="0"/>
              <a:t> </a:t>
            </a:r>
            <a:r>
              <a:rPr lang="en-GB" sz="2400" dirty="0" err="1" smtClean="0"/>
              <a:t>pisalo</a:t>
            </a:r>
            <a:r>
              <a:rPr lang="en-GB" sz="2400" dirty="0" smtClean="0"/>
              <a:t> </a:t>
            </a:r>
            <a:r>
              <a:rPr lang="en-GB" sz="2800" b="1" dirty="0" err="1" smtClean="0">
                <a:solidFill>
                  <a:srgbClr val="0070C0"/>
                </a:solidFill>
              </a:rPr>
              <a:t>druge</a:t>
            </a:r>
            <a:r>
              <a:rPr lang="en-GB" sz="2800" b="1" dirty="0" smtClean="0">
                <a:solidFill>
                  <a:srgbClr val="0070C0"/>
                </a:solidFill>
              </a:rPr>
              <a:t> </a:t>
            </a:r>
            <a:r>
              <a:rPr lang="en-GB" sz="2800" b="1" dirty="0" err="1" smtClean="0">
                <a:solidFill>
                  <a:srgbClr val="0070C0"/>
                </a:solidFill>
              </a:rPr>
              <a:t>barve</a:t>
            </a:r>
            <a:r>
              <a:rPr lang="en-GB" sz="2800" b="1" dirty="0" smtClean="0">
                <a:solidFill>
                  <a:srgbClr val="0070C0"/>
                </a:solidFill>
              </a:rPr>
              <a:t> </a:t>
            </a:r>
            <a:r>
              <a:rPr lang="en-GB" sz="2400" dirty="0" smtClean="0"/>
              <a:t>in </a:t>
            </a:r>
            <a:r>
              <a:rPr lang="en-GB" sz="2400" dirty="0" err="1" smtClean="0"/>
              <a:t>preveri</a:t>
            </a:r>
            <a:r>
              <a:rPr lang="en-GB" sz="2400" dirty="0" smtClean="0"/>
              <a:t> </a:t>
            </a:r>
            <a:r>
              <a:rPr lang="en-GB" sz="2400" dirty="0" err="1" smtClean="0"/>
              <a:t>svoje</a:t>
            </a:r>
            <a:r>
              <a:rPr lang="en-GB" sz="2400" dirty="0" smtClean="0"/>
              <a:t> </a:t>
            </a:r>
            <a:r>
              <a:rPr lang="en-GB" sz="2400" dirty="0" err="1" smtClean="0"/>
              <a:t>odgovore</a:t>
            </a:r>
            <a:r>
              <a:rPr lang="en-GB" sz="2400" dirty="0" smtClean="0"/>
              <a:t>. </a:t>
            </a:r>
            <a:r>
              <a:rPr lang="en-GB" sz="2400" dirty="0" err="1" smtClean="0"/>
              <a:t>Rešitve</a:t>
            </a:r>
            <a:r>
              <a:rPr lang="en-GB" sz="2400" dirty="0" smtClean="0"/>
              <a:t> </a:t>
            </a:r>
            <a:r>
              <a:rPr lang="en-GB" sz="2400" dirty="0" err="1" smtClean="0"/>
              <a:t>najdeš</a:t>
            </a:r>
            <a:r>
              <a:rPr lang="en-GB" sz="2400" dirty="0" smtClean="0"/>
              <a:t> </a:t>
            </a:r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dirty="0" err="1" smtClean="0"/>
              <a:t>naslednjem</a:t>
            </a:r>
            <a:r>
              <a:rPr lang="en-GB" sz="2400" dirty="0" smtClean="0"/>
              <a:t> </a:t>
            </a:r>
            <a:r>
              <a:rPr lang="en-GB" sz="2400" dirty="0" err="1" smtClean="0"/>
              <a:t>diapozitivu</a:t>
            </a:r>
            <a:r>
              <a:rPr lang="en-GB" sz="2400" dirty="0" smtClean="0"/>
              <a:t>.</a:t>
            </a: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b="1" u="sng" dirty="0">
                <a:solidFill>
                  <a:srgbClr val="FF0000"/>
                </a:solidFill>
              </a:rPr>
              <a:t>KO KONČAŠ, </a:t>
            </a:r>
            <a:r>
              <a:rPr lang="en-GB" sz="2400" b="1" u="sng" dirty="0" smtClean="0">
                <a:solidFill>
                  <a:srgbClr val="FF0000"/>
                </a:solidFill>
              </a:rPr>
              <a:t>MI SPOROČI, KOLIKO NAPAK SI IMEL/A</a:t>
            </a:r>
            <a:endParaRPr lang="en-GB" sz="24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4" name="6-kraka zvezda 3"/>
          <p:cNvSpPr/>
          <p:nvPr/>
        </p:nvSpPr>
        <p:spPr>
          <a:xfrm rot="1219578">
            <a:off x="8038011" y="801190"/>
            <a:ext cx="2786743" cy="2969622"/>
          </a:xfrm>
          <a:prstGeom prst="star6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Jutri</a:t>
            </a:r>
            <a:r>
              <a:rPr lang="en-GB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 </a:t>
            </a:r>
            <a:r>
              <a:rPr lang="en-GB" b="1" dirty="0" err="1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imamo</a:t>
            </a:r>
            <a:r>
              <a:rPr lang="en-GB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 ZOOM </a:t>
            </a:r>
            <a:r>
              <a:rPr lang="en-GB" b="1" dirty="0" err="1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srečanje</a:t>
            </a:r>
            <a:r>
              <a:rPr lang="en-GB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 – </a:t>
            </a:r>
            <a:r>
              <a:rPr lang="en-GB" b="1" dirty="0" err="1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glej</a:t>
            </a:r>
            <a:r>
              <a:rPr lang="en-GB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 </a:t>
            </a:r>
            <a:r>
              <a:rPr lang="en-GB" b="1" dirty="0" err="1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diapozitiv</a:t>
            </a:r>
            <a:r>
              <a:rPr lang="en-GB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 7</a:t>
            </a:r>
          </a:p>
          <a:p>
            <a:pPr algn="ctr"/>
            <a:r>
              <a:rPr lang="en-GB" b="1" dirty="0" smtClean="0">
                <a:solidFill>
                  <a:srgbClr val="7030A0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</a:t>
            </a:r>
            <a:endParaRPr lang="en-GB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93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rešitve</a:t>
            </a:r>
            <a:endParaRPr lang="en-GB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7262" y="1803827"/>
            <a:ext cx="2647950" cy="67627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0277" y="2480102"/>
            <a:ext cx="4286250" cy="2143125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6527" y="3736794"/>
            <a:ext cx="5153025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08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ČETRTEK, 16. 4. 2020</a:t>
            </a:r>
            <a:endParaRPr lang="en-GB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6383383" y="1881051"/>
            <a:ext cx="4924697" cy="4084320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en-GB" sz="4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6. </a:t>
            </a:r>
            <a:r>
              <a:rPr lang="en-GB" sz="4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endParaRPr lang="en-GB" sz="28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 </a:t>
            </a: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</a:t>
            </a:r>
            <a:endParaRPr lang="en-GB" sz="3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3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ČETRTEK, 16. 4. </a:t>
            </a:r>
            <a:r>
              <a:rPr lang="en-GB" sz="38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ob</a:t>
            </a:r>
            <a:r>
              <a:rPr lang="en-GB" sz="3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3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08:30 </a:t>
            </a:r>
            <a:r>
              <a:rPr lang="en-GB" sz="3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en-GB" sz="3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3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3800" b="1" dirty="0">
                <a:latin typeface="Comic Sans MS" panose="030F0702030302020204" pitchFamily="66" charset="0"/>
              </a:rPr>
              <a:t>Join Zoom Meeting</a:t>
            </a:r>
          </a:p>
          <a:p>
            <a:pPr marL="0" indent="0">
              <a:buNone/>
            </a:pPr>
            <a:r>
              <a:rPr lang="en-GB" sz="3800" b="1" dirty="0" smtClean="0">
                <a:solidFill>
                  <a:srgbClr val="FF0000"/>
                </a:solidFill>
                <a:latin typeface="Comic Sans MS" panose="030F0702030302020204" pitchFamily="66" charset="0"/>
                <a:hlinkClick r:id="rId2"/>
              </a:rPr>
              <a:t>https://us04web.zoom.us/j/354854242?pwd=RlZWMjkyUmFPeHppYWNiYUNaS1VEdz09</a:t>
            </a:r>
            <a:endParaRPr lang="en-GB" sz="3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3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3800" b="1" dirty="0">
                <a:latin typeface="Comic Sans MS" panose="030F0702030302020204" pitchFamily="66" charset="0"/>
              </a:rPr>
              <a:t>Meeting ID: 354 854 242</a:t>
            </a:r>
          </a:p>
          <a:p>
            <a:pPr marL="0" indent="0">
              <a:buNone/>
            </a:pPr>
            <a:r>
              <a:rPr lang="en-GB" sz="3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Password: 810262</a:t>
            </a:r>
          </a:p>
          <a:p>
            <a:pPr marL="0" indent="0">
              <a:buNone/>
            </a:pPr>
            <a:endParaRPr lang="en-GB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83920" y="1889760"/>
            <a:ext cx="4746171" cy="4075611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en-GB" sz="4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6. A</a:t>
            </a:r>
          </a:p>
          <a:p>
            <a:pPr marL="0" indent="0" algn="ctr">
              <a:buNone/>
            </a:pPr>
            <a:endParaRPr lang="en-GB" sz="4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29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3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ČETRTEK, 16. 4. </a:t>
            </a:r>
            <a:r>
              <a:rPr lang="en-GB" sz="38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ob</a:t>
            </a:r>
            <a:r>
              <a:rPr lang="en-GB" sz="3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3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09:15  </a:t>
            </a:r>
            <a:endParaRPr lang="en-GB" sz="3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3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3800" b="1" dirty="0">
                <a:latin typeface="Comic Sans MS" panose="030F0702030302020204" pitchFamily="66" charset="0"/>
              </a:rPr>
              <a:t>Join Zoom </a:t>
            </a:r>
            <a:r>
              <a:rPr lang="en-GB" sz="3800" b="1" dirty="0" smtClean="0">
                <a:latin typeface="Comic Sans MS" panose="030F0702030302020204" pitchFamily="66" charset="0"/>
              </a:rPr>
              <a:t>Meeting</a:t>
            </a:r>
            <a:endParaRPr lang="nl-NL" sz="3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nl-NL" sz="3800" dirty="0">
                <a:latin typeface="Comic Sans MS" panose="030F0702030302020204" pitchFamily="66" charset="0"/>
                <a:hlinkClick r:id="rId3"/>
              </a:rPr>
              <a:t>https://us04web.zoom.us/j/875815865?pwd=WGJiUzBwRU5RdHVWcThYMUR0VVN0dz09</a:t>
            </a:r>
            <a:endParaRPr lang="nl-NL" sz="3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nl-NL" sz="3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nl-NL" sz="3800" b="1" dirty="0">
                <a:latin typeface="Comic Sans MS" panose="030F0702030302020204" pitchFamily="66" charset="0"/>
              </a:rPr>
              <a:t>Meeting ID: 875 815 865</a:t>
            </a:r>
          </a:p>
          <a:p>
            <a:pPr marL="0" indent="0">
              <a:buNone/>
            </a:pPr>
            <a:r>
              <a:rPr lang="nl-NL" sz="3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Password: 741146</a:t>
            </a:r>
            <a:endParaRPr lang="en-GB" sz="38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3400" dirty="0" smtClean="0">
                <a:latin typeface="Comic Sans MS" panose="030F0702030302020204" pitchFamily="66" charset="0"/>
              </a:rPr>
              <a:t> </a:t>
            </a:r>
            <a:endParaRPr lang="en-GB" sz="3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14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PETEK, 17. 4.</a:t>
            </a:r>
            <a:endParaRPr lang="en-GB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35725" y="1706881"/>
            <a:ext cx="10990217" cy="46155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 smtClean="0">
                <a:latin typeface="Arial Rounded MT Bold" panose="020F0704030504030204" pitchFamily="34" charset="0"/>
              </a:rPr>
              <a:t>Danes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si</a:t>
            </a:r>
            <a:r>
              <a:rPr lang="en-GB" sz="2400" dirty="0" smtClean="0">
                <a:latin typeface="Arial Rounded MT Bold" panose="020F0704030504030204" pitchFamily="34" charset="0"/>
              </a:rPr>
              <a:t>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bomo</a:t>
            </a:r>
            <a:r>
              <a:rPr lang="en-GB" sz="2400" dirty="0" smtClean="0">
                <a:latin typeface="Arial Rounded MT Bold" panose="020F0704030504030204" pitchFamily="34" charset="0"/>
              </a:rPr>
              <a:t>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pogledali</a:t>
            </a:r>
            <a:r>
              <a:rPr lang="en-GB" sz="2400" dirty="0" smtClean="0">
                <a:latin typeface="Arial Rounded MT Bold" panose="020F0704030504030204" pitchFamily="34" charset="0"/>
              </a:rPr>
              <a:t>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rabo</a:t>
            </a:r>
            <a:r>
              <a:rPr lang="en-GB" sz="2400" dirty="0" smtClean="0">
                <a:latin typeface="Arial Rounded MT Bold" panose="020F0704030504030204" pitchFamily="34" charset="0"/>
              </a:rPr>
              <a:t>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modalnega</a:t>
            </a:r>
            <a:r>
              <a:rPr lang="en-GB" sz="2400" dirty="0" smtClean="0">
                <a:latin typeface="Arial Rounded MT Bold" panose="020F0704030504030204" pitchFamily="34" charset="0"/>
              </a:rPr>
              <a:t>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glagola</a:t>
            </a:r>
            <a:r>
              <a:rPr lang="en-GB" sz="2400" dirty="0" smtClean="0">
                <a:latin typeface="Arial Rounded MT Bold" panose="020F0704030504030204" pitchFamily="34" charset="0"/>
              </a:rPr>
              <a:t> </a:t>
            </a:r>
            <a:r>
              <a:rPr lang="en-GB" sz="2400" b="1" u="sng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CAN </a:t>
            </a:r>
            <a:r>
              <a:rPr lang="en-GB" sz="2400" b="1" u="sng" dirty="0" err="1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za</a:t>
            </a:r>
            <a:r>
              <a:rPr lang="en-GB" sz="2400" b="1" u="sng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 </a:t>
            </a:r>
            <a:r>
              <a:rPr lang="en-GB" sz="2400" b="1" u="sng" dirty="0" err="1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zmožnosti</a:t>
            </a:r>
            <a:r>
              <a:rPr lang="en-GB" sz="2400" b="1" u="sng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 </a:t>
            </a:r>
            <a:r>
              <a:rPr lang="en-GB" sz="2400" dirty="0" smtClean="0">
                <a:latin typeface="Arial Rounded MT Bold" panose="020F0704030504030204" pitchFamily="34" charset="0"/>
              </a:rPr>
              <a:t>(</a:t>
            </a:r>
            <a:r>
              <a:rPr lang="en-GB" sz="24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CAN for abilities </a:t>
            </a:r>
            <a:r>
              <a:rPr lang="en-GB" sz="2400" dirty="0" smtClean="0">
                <a:latin typeface="Arial Rounded MT Bold" panose="020F0704030504030204" pitchFamily="34" charset="0"/>
              </a:rPr>
              <a:t>–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naslov</a:t>
            </a:r>
            <a:r>
              <a:rPr lang="en-GB" sz="2400" dirty="0" smtClean="0">
                <a:latin typeface="Arial Rounded MT Bold" panose="020F0704030504030204" pitchFamily="34" charset="0"/>
              </a:rPr>
              <a:t> v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zvezku</a:t>
            </a:r>
            <a:r>
              <a:rPr lang="en-GB" sz="2400" dirty="0" smtClean="0">
                <a:latin typeface="Arial Rounded MT Bold" panose="020F0704030504030204" pitchFamily="34" charset="0"/>
              </a:rPr>
              <a:t>).</a:t>
            </a:r>
          </a:p>
          <a:p>
            <a:pPr marL="0" indent="0">
              <a:buNone/>
            </a:pPr>
            <a:r>
              <a:rPr lang="en-GB" sz="2400" dirty="0" err="1" smtClean="0">
                <a:latin typeface="Arial Rounded MT Bold" panose="020F0704030504030204" pitchFamily="34" charset="0"/>
              </a:rPr>
              <a:t>Za</a:t>
            </a:r>
            <a:r>
              <a:rPr lang="en-GB" sz="2400" dirty="0" smtClean="0">
                <a:latin typeface="Arial Rounded MT Bold" panose="020F0704030504030204" pitchFamily="34" charset="0"/>
              </a:rPr>
              <a:t>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začetek</a:t>
            </a:r>
            <a:r>
              <a:rPr lang="en-GB" sz="2400" dirty="0" smtClean="0">
                <a:latin typeface="Arial Rounded MT Bold" panose="020F0704030504030204" pitchFamily="34" charset="0"/>
              </a:rPr>
              <a:t>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si</a:t>
            </a:r>
            <a:r>
              <a:rPr lang="en-GB" sz="2400" dirty="0" smtClean="0">
                <a:latin typeface="Arial Rounded MT Bold" panose="020F0704030504030204" pitchFamily="34" charset="0"/>
              </a:rPr>
              <a:t>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oglej</a:t>
            </a:r>
            <a:r>
              <a:rPr lang="en-GB" sz="2400" dirty="0" smtClean="0">
                <a:latin typeface="Arial Rounded MT Bold" panose="020F0704030504030204" pitchFamily="34" charset="0"/>
              </a:rPr>
              <a:t>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razlago</a:t>
            </a:r>
            <a:r>
              <a:rPr lang="en-GB" sz="2400" dirty="0" smtClean="0">
                <a:latin typeface="Arial Rounded MT Bold" panose="020F0704030504030204" pitchFamily="34" charset="0"/>
              </a:rPr>
              <a:t>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na</a:t>
            </a:r>
            <a:r>
              <a:rPr lang="en-GB" sz="2400" dirty="0" smtClean="0">
                <a:latin typeface="Arial Rounded MT Bold" panose="020F0704030504030204" pitchFamily="34" charset="0"/>
              </a:rPr>
              <a:t>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tej</a:t>
            </a:r>
            <a:r>
              <a:rPr lang="en-GB" sz="2400" dirty="0" smtClean="0">
                <a:latin typeface="Arial Rounded MT Bold" panose="020F0704030504030204" pitchFamily="34" charset="0"/>
              </a:rPr>
              <a:t>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povezavi</a:t>
            </a:r>
            <a:r>
              <a:rPr lang="en-GB" sz="2400" dirty="0" smtClean="0">
                <a:latin typeface="Arial Rounded MT Bold" panose="020F0704030504030204" pitchFamily="34" charset="0"/>
              </a:rPr>
              <a:t>:</a:t>
            </a:r>
          </a:p>
          <a:p>
            <a:pPr marL="0" indent="0">
              <a:buNone/>
            </a:pPr>
            <a:r>
              <a:rPr lang="en-GB" sz="2400" dirty="0">
                <a:latin typeface="Arial Rounded MT Bold" panose="020F0704030504030204" pitchFamily="34" charset="0"/>
                <a:hlinkClick r:id="rId2"/>
              </a:rPr>
              <a:t>https://</a:t>
            </a:r>
            <a:r>
              <a:rPr lang="en-GB" sz="2400" dirty="0" smtClean="0">
                <a:latin typeface="Arial Rounded MT Bold" panose="020F0704030504030204" pitchFamily="34" charset="0"/>
                <a:hlinkClick r:id="rId2"/>
              </a:rPr>
              <a:t>www.youtube.com/watch?v=TYnyqSxjc5A</a:t>
            </a:r>
            <a:endParaRPr lang="en-GB" sz="24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GB" sz="24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r>
              <a:rPr lang="en-GB" sz="2400" dirty="0" err="1" smtClean="0">
                <a:latin typeface="Arial Rounded MT Bold" panose="020F0704030504030204" pitchFamily="34" charset="0"/>
              </a:rPr>
              <a:t>Nato</a:t>
            </a:r>
            <a:r>
              <a:rPr lang="en-GB" sz="2400" dirty="0" smtClean="0">
                <a:latin typeface="Arial Rounded MT Bold" panose="020F0704030504030204" pitchFamily="34" charset="0"/>
              </a:rPr>
              <a:t>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si</a:t>
            </a:r>
            <a:r>
              <a:rPr lang="en-GB" sz="2400" dirty="0" smtClean="0">
                <a:latin typeface="Arial Rounded MT Bold" panose="020F0704030504030204" pitchFamily="34" charset="0"/>
              </a:rPr>
              <a:t>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prepiši</a:t>
            </a:r>
            <a:r>
              <a:rPr lang="en-GB" sz="2400" dirty="0" smtClean="0">
                <a:latin typeface="Arial Rounded MT Bold" panose="020F0704030504030204" pitchFamily="34" charset="0"/>
              </a:rPr>
              <a:t>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pravilo</a:t>
            </a:r>
            <a:r>
              <a:rPr lang="en-GB" sz="2400" dirty="0" smtClean="0">
                <a:latin typeface="Arial Rounded MT Bold" panose="020F0704030504030204" pitchFamily="34" charset="0"/>
              </a:rPr>
              <a:t>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iz</a:t>
            </a:r>
            <a:r>
              <a:rPr lang="en-GB" sz="2400" dirty="0" smtClean="0">
                <a:latin typeface="Arial Rounded MT Bold" panose="020F0704030504030204" pitchFamily="34" charset="0"/>
              </a:rPr>
              <a:t> </a:t>
            </a:r>
            <a:r>
              <a:rPr lang="en-GB" sz="2400" dirty="0" err="1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učbenika</a:t>
            </a:r>
            <a:r>
              <a:rPr lang="en-GB" sz="2400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 str. 88/ 3(Grammar)</a:t>
            </a:r>
            <a:r>
              <a:rPr lang="en-GB" sz="2400" dirty="0" smtClean="0">
                <a:latin typeface="Arial Rounded MT Bold" panose="020F0704030504030204" pitchFamily="34" charset="0"/>
              </a:rPr>
              <a:t> v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zvezek</a:t>
            </a:r>
            <a:r>
              <a:rPr lang="en-GB" sz="2400" dirty="0" smtClean="0">
                <a:latin typeface="Arial Rounded MT Bold" panose="020F0704030504030204" pitchFamily="34" charset="0"/>
              </a:rPr>
              <a:t> in se loti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utrjevanja</a:t>
            </a:r>
            <a:r>
              <a:rPr lang="en-GB" sz="2400" dirty="0" smtClean="0">
                <a:latin typeface="Arial Rounded MT Bold" panose="020F0704030504030204" pitchFamily="34" charset="0"/>
              </a:rPr>
              <a:t>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rabe</a:t>
            </a:r>
            <a:r>
              <a:rPr lang="en-GB" sz="2400" dirty="0" smtClean="0">
                <a:latin typeface="Arial Rounded MT Bold" panose="020F0704030504030204" pitchFamily="34" charset="0"/>
              </a:rPr>
              <a:t>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glagola</a:t>
            </a:r>
            <a:r>
              <a:rPr lang="en-GB" sz="2400" dirty="0" smtClean="0">
                <a:latin typeface="Arial Rounded MT Bold" panose="020F0704030504030204" pitchFamily="34" charset="0"/>
              </a:rPr>
              <a:t> CAN v DZ str. 58 in 59 (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rešitve</a:t>
            </a:r>
            <a:r>
              <a:rPr lang="en-GB" sz="2400" dirty="0" smtClean="0">
                <a:latin typeface="Arial Rounded MT Bold" panose="020F0704030504030204" pitchFamily="34" charset="0"/>
              </a:rPr>
              <a:t>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najdeš</a:t>
            </a:r>
            <a:r>
              <a:rPr lang="en-GB" sz="2400" dirty="0" smtClean="0">
                <a:latin typeface="Arial Rounded MT Bold" panose="020F0704030504030204" pitchFamily="34" charset="0"/>
              </a:rPr>
              <a:t>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na</a:t>
            </a:r>
            <a:r>
              <a:rPr lang="en-GB" sz="2400" dirty="0" smtClean="0">
                <a:latin typeface="Arial Rounded MT Bold" panose="020F0704030504030204" pitchFamily="34" charset="0"/>
              </a:rPr>
              <a:t>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naslednji</a:t>
            </a:r>
            <a:r>
              <a:rPr lang="en-GB" sz="2400" dirty="0" smtClean="0">
                <a:latin typeface="Arial Rounded MT Bold" panose="020F0704030504030204" pitchFamily="34" charset="0"/>
              </a:rPr>
              <a:t> </a:t>
            </a:r>
            <a:r>
              <a:rPr lang="en-GB" sz="2400" dirty="0" err="1" smtClean="0">
                <a:latin typeface="Arial Rounded MT Bold" panose="020F0704030504030204" pitchFamily="34" charset="0"/>
              </a:rPr>
              <a:t>strani</a:t>
            </a:r>
            <a:r>
              <a:rPr lang="en-GB" sz="2400" dirty="0" smtClean="0">
                <a:latin typeface="Arial Rounded MT Bold" panose="020F0704030504030204" pitchFamily="34" charset="0"/>
              </a:rPr>
              <a:t>)</a:t>
            </a:r>
          </a:p>
          <a:p>
            <a:pPr marL="0" indent="0">
              <a:buNone/>
            </a:pPr>
            <a:endParaRPr lang="en-GB" sz="24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r>
              <a:rPr lang="en-GB" sz="2400" b="1" u="sng" dirty="0">
                <a:solidFill>
                  <a:srgbClr val="FF0000"/>
                </a:solidFill>
              </a:rPr>
              <a:t>KO KONČAŠ, POSLIKAJ IN MI POŠLJI NA MAIL (</a:t>
            </a:r>
            <a:r>
              <a:rPr lang="en-GB" sz="2400" b="1" u="sng" dirty="0" err="1">
                <a:solidFill>
                  <a:srgbClr val="FF0000"/>
                </a:solidFill>
              </a:rPr>
              <a:t>glej</a:t>
            </a:r>
            <a:r>
              <a:rPr lang="en-GB" sz="2400" b="1" u="sng" dirty="0">
                <a:solidFill>
                  <a:srgbClr val="FF0000"/>
                </a:solidFill>
              </a:rPr>
              <a:t> </a:t>
            </a:r>
            <a:r>
              <a:rPr lang="en-GB" sz="2400" b="1" u="sng" dirty="0" err="1">
                <a:solidFill>
                  <a:srgbClr val="FF0000"/>
                </a:solidFill>
              </a:rPr>
              <a:t>navodila</a:t>
            </a:r>
            <a:r>
              <a:rPr lang="en-GB" sz="2400" b="1" u="sng" dirty="0">
                <a:solidFill>
                  <a:srgbClr val="FF0000"/>
                </a:solidFill>
              </a:rPr>
              <a:t> </a:t>
            </a:r>
            <a:r>
              <a:rPr lang="en-GB" sz="2400" b="1" u="sng" dirty="0" err="1">
                <a:solidFill>
                  <a:srgbClr val="FF0000"/>
                </a:solidFill>
              </a:rPr>
              <a:t>na</a:t>
            </a:r>
            <a:r>
              <a:rPr lang="en-GB" sz="2400" b="1" u="sng" dirty="0">
                <a:solidFill>
                  <a:srgbClr val="FF0000"/>
                </a:solidFill>
              </a:rPr>
              <a:t> 3. </a:t>
            </a:r>
            <a:r>
              <a:rPr lang="en-GB" sz="2400" b="1" u="sng" dirty="0" err="1">
                <a:solidFill>
                  <a:srgbClr val="FF0000"/>
                </a:solidFill>
              </a:rPr>
              <a:t>diapozitivu</a:t>
            </a:r>
            <a:r>
              <a:rPr lang="en-GB" sz="2400" b="1" u="sng" dirty="0">
                <a:solidFill>
                  <a:srgbClr val="FF0000"/>
                </a:solidFill>
              </a:rPr>
              <a:t>). </a:t>
            </a:r>
          </a:p>
          <a:p>
            <a:pPr marL="0" indent="0">
              <a:buNone/>
            </a:pPr>
            <a:endParaRPr lang="en-GB" sz="2400" dirty="0" smtClean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74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rešitve</a:t>
            </a:r>
            <a:endParaRPr lang="en-GB" dirty="0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00" b="1" dirty="0" smtClean="0"/>
              <a:t>DZ str. 58</a:t>
            </a:r>
            <a:endParaRPr lang="en-GB" sz="2800" b="1" dirty="0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00" b="1" dirty="0" smtClean="0"/>
              <a:t>DZ str. 59</a:t>
            </a:r>
            <a:endParaRPr lang="en-GB" sz="2800" b="1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338" y="2678601"/>
            <a:ext cx="4669941" cy="3590855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6728" y="2897233"/>
            <a:ext cx="493395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39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lo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TM03457510[[fn=Milo]]</Template>
  <TotalTime>259</TotalTime>
  <Words>468</Words>
  <Application>Microsoft Office PowerPoint</Application>
  <PresentationFormat>Širokozaslonsko</PresentationFormat>
  <Paragraphs>65</Paragraphs>
  <Slides>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5" baseType="lpstr">
      <vt:lpstr>Arial</vt:lpstr>
      <vt:lpstr>Arial Rounded MT Bold</vt:lpstr>
      <vt:lpstr>Comic Sans MS</vt:lpstr>
      <vt:lpstr>Garamond</vt:lpstr>
      <vt:lpstr>Wingdings</vt:lpstr>
      <vt:lpstr>Milo</vt:lpstr>
      <vt:lpstr>angleščina 6. razred 5. Teden</vt:lpstr>
      <vt:lpstr>POMEMBNE INFORMACIJE </vt:lpstr>
      <vt:lpstr>Pošiljanje gradiv preko e-pošte: </vt:lpstr>
      <vt:lpstr>Pomembno </vt:lpstr>
      <vt:lpstr>SREDA, 15. 4.</vt:lpstr>
      <vt:lpstr>rešitve</vt:lpstr>
      <vt:lpstr>ČETRTEK, 16. 4. 2020</vt:lpstr>
      <vt:lpstr>PETEK, 17. 4.</vt:lpstr>
      <vt:lpstr>rešitve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angleščina 8. razred 4. Teden</dc:title>
  <dc:creator>Lane</dc:creator>
  <cp:lastModifiedBy>Ingrid Janezic</cp:lastModifiedBy>
  <cp:revision>23</cp:revision>
  <dcterms:created xsi:type="dcterms:W3CDTF">2020-04-01T12:42:12Z</dcterms:created>
  <dcterms:modified xsi:type="dcterms:W3CDTF">2020-04-11T08:49:21Z</dcterms:modified>
</cp:coreProperties>
</file>