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1" r:id="rId5"/>
    <p:sldId id="264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815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222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22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548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8496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9873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456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88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84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5209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949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588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uh4leo5g9a1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DAB2A1E-A4A5-4E0A-8C7B-194C2BF3C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petek, 10.4.2020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5856B129-0031-44E8-8424-4831B369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47" y="0"/>
            <a:ext cx="3509162" cy="3242821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021A8648-F1FA-460F-8378-F32077810DF9}"/>
              </a:ext>
            </a:extLst>
          </p:cNvPr>
          <p:cNvSpPr txBox="1"/>
          <p:nvPr/>
        </p:nvSpPr>
        <p:spPr>
          <a:xfrm>
            <a:off x="3507654" y="2507530"/>
            <a:ext cx="507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4. in 5. razred NIP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4. TEDEN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6. 4. – 10. 4. 2020</a:t>
            </a:r>
          </a:p>
        </p:txBody>
      </p:sp>
    </p:spTree>
    <p:extLst>
      <p:ext uri="{BB962C8B-B14F-4D97-AF65-F5344CB8AC3E}">
        <p14:creationId xmlns:p14="http://schemas.microsoft.com/office/powerpoint/2010/main" val="276710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96A384-572A-40B6-8FB4-CCE8F597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16437"/>
            <a:ext cx="10178322" cy="516315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Dragi učenci,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Smo že proti koncu četrtega tedna pouka na daljavo. Vabim vas, da naloge rešite v moji spletni učilnici, do katere dostopate na spodnji spletni strani: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https://padlet.com/aleksandrazupancic/uh4leo5g9a1p</a:t>
            </a: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- Nato izberite rubriko 4. in 5. razred NIP</a:t>
            </a:r>
          </a:p>
          <a:p>
            <a:pPr marL="0" indent="0">
              <a:buNone/>
            </a:pPr>
            <a:r>
              <a:rPr lang="sl-SI" dirty="0"/>
              <a:t>Prosim, da pod nalogami napišete svoj komentar, kako vam je šlo pri reševanju nalog. Pisanje komentarjev je možno le z registracijo ob vstopu v PADLET.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Pri reševanju nalog vam želim veliko uspeha!</a:t>
            </a:r>
          </a:p>
        </p:txBody>
      </p:sp>
    </p:spTree>
    <p:extLst>
      <p:ext uri="{BB962C8B-B14F-4D97-AF65-F5344CB8AC3E}">
        <p14:creationId xmlns:p14="http://schemas.microsoft.com/office/powerpoint/2010/main" val="16118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34D461-2D21-43EA-BA69-DC97650A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51611"/>
          </a:xfrm>
        </p:spPr>
        <p:txBody>
          <a:bodyPr>
            <a:normAutofit/>
          </a:bodyPr>
          <a:lstStyle/>
          <a:p>
            <a:pPr algn="ctr"/>
            <a:r>
              <a:rPr lang="sl-SI" sz="2800" dirty="0" err="1">
                <a:solidFill>
                  <a:srgbClr val="FF0000"/>
                </a:solidFill>
              </a:rPr>
              <a:t>Wiederholung</a:t>
            </a:r>
            <a:r>
              <a:rPr lang="sl-SI" sz="2800" dirty="0">
                <a:solidFill>
                  <a:srgbClr val="FF0000"/>
                </a:solidFill>
              </a:rPr>
              <a:t> - ponovitev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E569E0-4621-4ADB-9DF1-6DD71FCF7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5939"/>
            <a:ext cx="10178322" cy="4423654"/>
          </a:xfrm>
        </p:spPr>
        <p:txBody>
          <a:bodyPr/>
          <a:lstStyle/>
          <a:p>
            <a:r>
              <a:rPr lang="sl-SI" dirty="0"/>
              <a:t>Prejšnjo uro ste spoznali osebne zaimke v nemščini, danes pa jih bomo ponovili. (naslednji diapozitiv)</a:t>
            </a:r>
          </a:p>
          <a:p>
            <a:r>
              <a:rPr lang="sl-SI" dirty="0"/>
              <a:t>V zvezek prepiši svojilne zaimke (</a:t>
            </a:r>
            <a:r>
              <a:rPr lang="sl-SI" dirty="0" err="1"/>
              <a:t>mein</a:t>
            </a:r>
            <a:r>
              <a:rPr lang="sl-SI" dirty="0"/>
              <a:t>, </a:t>
            </a:r>
            <a:r>
              <a:rPr lang="sl-SI" dirty="0" err="1"/>
              <a:t>dein</a:t>
            </a:r>
            <a:r>
              <a:rPr lang="sl-SI" dirty="0"/>
              <a:t>), ki so na 3. diapozitivu. Nato reši 2. nalogo v delovnem zvezku na strani 69.</a:t>
            </a:r>
          </a:p>
          <a:p>
            <a:pPr marL="0" indent="0">
              <a:buNone/>
            </a:pPr>
            <a:r>
              <a:rPr lang="sl-SI" dirty="0"/>
              <a:t>    V navodilih piše, da izrežeš svojilni zaimek na str. 111 in ga prilepiš v nalogo. Lahko pa jih tudi</a:t>
            </a:r>
          </a:p>
          <a:p>
            <a:pPr marL="0" indent="0">
              <a:buNone/>
            </a:pPr>
            <a:r>
              <a:rPr lang="sl-SI" dirty="0"/>
              <a:t>    napišeš, saj je delo z izrezovanjem in lepljenjem zamudno. Po želji!</a:t>
            </a:r>
          </a:p>
          <a:p>
            <a:r>
              <a:rPr lang="sl-SI" dirty="0"/>
              <a:t>V PADLET-u boš našel/našla dve interaktivni nalogi.</a:t>
            </a:r>
          </a:p>
          <a:p>
            <a:r>
              <a:rPr lang="sl-SI" dirty="0"/>
              <a:t>Če boš naletel na ovire pri delu, se obrni name, na moj elektronski naslov:</a:t>
            </a:r>
          </a:p>
          <a:p>
            <a:pPr marL="0" indent="0">
              <a:buNone/>
            </a:pPr>
            <a:r>
              <a:rPr lang="sl-SI" dirty="0"/>
              <a:t>    aleksandra.zupancic@os-mk.si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 descr="Viel Glück (SVG Plotterdatei) von Creative Fabrica Crafts ...">
            <a:extLst>
              <a:ext uri="{FF2B5EF4-FFF2-40B4-BE49-F238E27FC236}">
                <a16:creationId xmlns:a16="http://schemas.microsoft.com/office/drawing/2014/main" id="{0C4CD9AC-0EAB-4B0A-930D-68F727758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098" y="4642227"/>
            <a:ext cx="1859255" cy="123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46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A7EFBA6-2926-4D6E-BE16-45E265E11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56" y="380550"/>
            <a:ext cx="10178322" cy="5429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1. Dopolni povedi z ustreznim osebnim zaimkom. Nalogo prepiši v zvezek.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Wo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sl-SI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Mantel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? - _________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doch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MeineStiefel</a:t>
            </a:r>
            <a:r>
              <a:rPr lang="sl-SI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violett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 ___________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schön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Bluse</a:t>
            </a: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______________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toll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Mein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Hemd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weg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_________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ja, danke.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weg</a:t>
            </a:r>
            <a:r>
              <a:rPr lang="sl-SI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pomeni je izginil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II. Poveži zaimke s samostalniki.</a:t>
            </a:r>
          </a:p>
          <a:p>
            <a:pPr marL="457200" indent="-457200">
              <a:buAutoNum type="arabicPeriod"/>
            </a:pPr>
            <a:r>
              <a:rPr lang="sl-SI" b="1" dirty="0">
                <a:solidFill>
                  <a:srgbClr val="002060"/>
                </a:solidFill>
              </a:rPr>
              <a:t>er                          	  </a:t>
            </a:r>
            <a:r>
              <a:rPr lang="sl-SI" dirty="0">
                <a:solidFill>
                  <a:schemeClr val="tx1"/>
                </a:solidFill>
              </a:rPr>
              <a:t>a) die </a:t>
            </a:r>
            <a:r>
              <a:rPr lang="sl-SI" dirty="0" err="1">
                <a:solidFill>
                  <a:schemeClr val="tx1"/>
                </a:solidFill>
              </a:rPr>
              <a:t>Hose</a:t>
            </a:r>
            <a:endParaRPr lang="sl-SI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sl-SI" b="1" dirty="0" err="1">
                <a:solidFill>
                  <a:srgbClr val="FFC000"/>
                </a:solidFill>
              </a:rPr>
              <a:t>sie</a:t>
            </a:r>
            <a:r>
              <a:rPr lang="sl-SI" b="1" dirty="0">
                <a:solidFill>
                  <a:srgbClr val="FFC000"/>
                </a:solidFill>
              </a:rPr>
              <a:t> 			</a:t>
            </a:r>
            <a:r>
              <a:rPr lang="sl-SI" dirty="0">
                <a:solidFill>
                  <a:schemeClr val="tx1"/>
                </a:solidFill>
              </a:rPr>
              <a:t>  b) </a:t>
            </a:r>
            <a:r>
              <a:rPr lang="sl-SI" dirty="0" err="1">
                <a:solidFill>
                  <a:schemeClr val="tx1"/>
                </a:solidFill>
              </a:rPr>
              <a:t>das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Kleid</a:t>
            </a:r>
            <a:endParaRPr lang="sl-SI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sl-SI" b="1" dirty="0" err="1">
                <a:solidFill>
                  <a:srgbClr val="FF0000"/>
                </a:solidFill>
              </a:rPr>
              <a:t>sie</a:t>
            </a:r>
            <a:r>
              <a:rPr lang="sl-SI" b="1" dirty="0">
                <a:solidFill>
                  <a:srgbClr val="FF0000"/>
                </a:solidFill>
              </a:rPr>
              <a:t>			  </a:t>
            </a:r>
            <a:r>
              <a:rPr lang="sl-SI" dirty="0">
                <a:solidFill>
                  <a:schemeClr val="tx1"/>
                </a:solidFill>
              </a:rPr>
              <a:t>c)  der </a:t>
            </a:r>
            <a:r>
              <a:rPr lang="sl-SI" dirty="0" err="1">
                <a:solidFill>
                  <a:schemeClr val="tx1"/>
                </a:solidFill>
              </a:rPr>
              <a:t>Pulli</a:t>
            </a:r>
            <a:endParaRPr lang="sl-SI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sl-SI" b="1" dirty="0">
                <a:solidFill>
                  <a:srgbClr val="00B050"/>
                </a:solidFill>
              </a:rPr>
              <a:t>es			  </a:t>
            </a:r>
            <a:r>
              <a:rPr lang="sl-SI" dirty="0">
                <a:solidFill>
                  <a:schemeClr val="tx1"/>
                </a:solidFill>
              </a:rPr>
              <a:t>d) die </a:t>
            </a:r>
            <a:r>
              <a:rPr lang="sl-SI" dirty="0" err="1">
                <a:solidFill>
                  <a:schemeClr val="tx1"/>
                </a:solidFill>
              </a:rPr>
              <a:t>Handschuhe</a:t>
            </a:r>
            <a:endParaRPr lang="sl-S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702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C715F-D575-4363-98C8-E042898F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0489"/>
          </a:xfrm>
        </p:spPr>
        <p:txBody>
          <a:bodyPr>
            <a:normAutofit/>
          </a:bodyPr>
          <a:lstStyle/>
          <a:p>
            <a:pPr algn="ctr"/>
            <a:r>
              <a:rPr lang="sl-SI" sz="2800" dirty="0" err="1">
                <a:solidFill>
                  <a:srgbClr val="FF0000"/>
                </a:solidFill>
              </a:rPr>
              <a:t>Mein</a:t>
            </a:r>
            <a:r>
              <a:rPr lang="sl-SI" sz="2800" dirty="0">
                <a:solidFill>
                  <a:srgbClr val="FF0000"/>
                </a:solidFill>
              </a:rPr>
              <a:t>/ </a:t>
            </a:r>
            <a:r>
              <a:rPr lang="sl-SI" sz="2800" dirty="0" err="1">
                <a:solidFill>
                  <a:srgbClr val="FF0000"/>
                </a:solidFill>
              </a:rPr>
              <a:t>dein</a:t>
            </a:r>
            <a:r>
              <a:rPr lang="sl-SI" sz="2800" dirty="0">
                <a:solidFill>
                  <a:srgbClr val="FF0000"/>
                </a:solidFill>
              </a:rPr>
              <a:t>; </a:t>
            </a:r>
            <a:r>
              <a:rPr lang="sl-SI" sz="2800" dirty="0" err="1">
                <a:solidFill>
                  <a:srgbClr val="FF0000"/>
                </a:solidFill>
              </a:rPr>
              <a:t>meine</a:t>
            </a:r>
            <a:r>
              <a:rPr lang="sl-SI" sz="2800" dirty="0">
                <a:solidFill>
                  <a:srgbClr val="FF0000"/>
                </a:solidFill>
              </a:rPr>
              <a:t>/</a:t>
            </a:r>
            <a:r>
              <a:rPr lang="sl-SI" sz="2800" dirty="0" err="1">
                <a:solidFill>
                  <a:srgbClr val="FF0000"/>
                </a:solidFill>
              </a:rPr>
              <a:t>deine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68A72F-06A1-47C1-B58C-F5ED992B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88" y="1242875"/>
            <a:ext cx="10759736" cy="4636718"/>
          </a:xfrm>
        </p:spPr>
        <p:txBody>
          <a:bodyPr/>
          <a:lstStyle/>
          <a:p>
            <a:r>
              <a:rPr lang="sl-SI" dirty="0" err="1"/>
              <a:t>Mein</a:t>
            </a:r>
            <a:r>
              <a:rPr lang="sl-SI" dirty="0"/>
              <a:t> / </a:t>
            </a:r>
            <a:r>
              <a:rPr lang="sl-SI" dirty="0" err="1"/>
              <a:t>dein</a:t>
            </a:r>
            <a:r>
              <a:rPr lang="sl-SI" dirty="0"/>
              <a:t> – sta svojilna zaimka, ki stojita s samostalnikom </a:t>
            </a:r>
            <a:r>
              <a:rPr lang="sl-SI" b="1" dirty="0">
                <a:solidFill>
                  <a:srgbClr val="002060"/>
                </a:solidFill>
              </a:rPr>
              <a:t>moškega spola </a:t>
            </a:r>
            <a:r>
              <a:rPr lang="sl-SI" dirty="0"/>
              <a:t>in </a:t>
            </a:r>
            <a:r>
              <a:rPr lang="sl-SI" b="1" dirty="0">
                <a:solidFill>
                  <a:srgbClr val="00B050"/>
                </a:solidFill>
              </a:rPr>
              <a:t>srednjega spola.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   </a:t>
            </a:r>
            <a:r>
              <a:rPr lang="sl-SI" b="1" dirty="0" err="1">
                <a:solidFill>
                  <a:srgbClr val="002060"/>
                </a:solidFill>
              </a:rPr>
              <a:t>mein</a:t>
            </a:r>
            <a:r>
              <a:rPr lang="sl-SI" b="1" dirty="0">
                <a:solidFill>
                  <a:srgbClr val="002060"/>
                </a:solidFill>
              </a:rPr>
              <a:t> / </a:t>
            </a:r>
            <a:r>
              <a:rPr lang="sl-SI" b="1" dirty="0" err="1">
                <a:solidFill>
                  <a:srgbClr val="002060"/>
                </a:solidFill>
              </a:rPr>
              <a:t>dein</a:t>
            </a:r>
            <a:r>
              <a:rPr lang="sl-SI" b="1" dirty="0">
                <a:solidFill>
                  <a:srgbClr val="002060"/>
                </a:solidFill>
              </a:rPr>
              <a:t> + moški spol – moj / tvoj (pulover, računalnik- </a:t>
            </a:r>
            <a:r>
              <a:rPr lang="sl-SI" b="1" dirty="0" err="1">
                <a:solidFill>
                  <a:srgbClr val="002060"/>
                </a:solidFill>
              </a:rPr>
              <a:t>mein</a:t>
            </a:r>
            <a:r>
              <a:rPr lang="sl-SI" b="1" dirty="0">
                <a:solidFill>
                  <a:srgbClr val="002060"/>
                </a:solidFill>
              </a:rPr>
              <a:t> </a:t>
            </a:r>
            <a:r>
              <a:rPr lang="sl-SI" b="1" dirty="0" err="1">
                <a:solidFill>
                  <a:srgbClr val="002060"/>
                </a:solidFill>
              </a:rPr>
              <a:t>Pullover</a:t>
            </a:r>
            <a:r>
              <a:rPr lang="sl-SI" b="1" dirty="0">
                <a:solidFill>
                  <a:srgbClr val="002060"/>
                </a:solidFill>
              </a:rPr>
              <a:t>/</a:t>
            </a:r>
            <a:r>
              <a:rPr lang="sl-SI" b="1" dirty="0" err="1">
                <a:solidFill>
                  <a:srgbClr val="002060"/>
                </a:solidFill>
              </a:rPr>
              <a:t>dein</a:t>
            </a:r>
            <a:r>
              <a:rPr lang="sl-SI" b="1" dirty="0">
                <a:solidFill>
                  <a:srgbClr val="002060"/>
                </a:solidFill>
              </a:rPr>
              <a:t> </a:t>
            </a:r>
            <a:r>
              <a:rPr lang="sl-SI" b="1" dirty="0" err="1">
                <a:solidFill>
                  <a:srgbClr val="002060"/>
                </a:solidFill>
              </a:rPr>
              <a:t>Computer</a:t>
            </a:r>
            <a:r>
              <a:rPr lang="sl-SI" b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B050"/>
                </a:solidFill>
              </a:rPr>
              <a:t>   </a:t>
            </a:r>
            <a:r>
              <a:rPr lang="sl-SI" b="1" dirty="0" err="1">
                <a:solidFill>
                  <a:srgbClr val="00B050"/>
                </a:solidFill>
              </a:rPr>
              <a:t>mein</a:t>
            </a:r>
            <a:r>
              <a:rPr lang="sl-SI" b="1" dirty="0">
                <a:solidFill>
                  <a:srgbClr val="00B050"/>
                </a:solidFill>
              </a:rPr>
              <a:t> / </a:t>
            </a:r>
            <a:r>
              <a:rPr lang="sl-SI" b="1" dirty="0" err="1">
                <a:solidFill>
                  <a:srgbClr val="00B050"/>
                </a:solidFill>
              </a:rPr>
              <a:t>dein</a:t>
            </a:r>
            <a:r>
              <a:rPr lang="sl-SI" b="1" dirty="0">
                <a:solidFill>
                  <a:srgbClr val="00B050"/>
                </a:solidFill>
              </a:rPr>
              <a:t> + srednji spol – moje/tvoje  (pismo, sporočilo – </a:t>
            </a:r>
            <a:r>
              <a:rPr lang="sl-SI" b="1" dirty="0" err="1">
                <a:solidFill>
                  <a:srgbClr val="00B050"/>
                </a:solidFill>
              </a:rPr>
              <a:t>dein</a:t>
            </a:r>
            <a:r>
              <a:rPr lang="sl-SI" b="1" dirty="0">
                <a:solidFill>
                  <a:srgbClr val="00B050"/>
                </a:solidFill>
              </a:rPr>
              <a:t> </a:t>
            </a:r>
            <a:r>
              <a:rPr lang="sl-SI" b="1" dirty="0" err="1">
                <a:solidFill>
                  <a:srgbClr val="00B050"/>
                </a:solidFill>
              </a:rPr>
              <a:t>Kleid</a:t>
            </a:r>
            <a:r>
              <a:rPr lang="sl-SI" b="1" dirty="0">
                <a:solidFill>
                  <a:srgbClr val="00B050"/>
                </a:solidFill>
              </a:rPr>
              <a:t>/</a:t>
            </a:r>
            <a:r>
              <a:rPr lang="sl-SI" b="1" dirty="0" err="1">
                <a:solidFill>
                  <a:srgbClr val="00B050"/>
                </a:solidFill>
              </a:rPr>
              <a:t>mein</a:t>
            </a:r>
            <a:r>
              <a:rPr lang="sl-SI" b="1" dirty="0">
                <a:solidFill>
                  <a:srgbClr val="00B050"/>
                </a:solidFill>
              </a:rPr>
              <a:t> </a:t>
            </a:r>
            <a:r>
              <a:rPr lang="sl-SI" b="1" dirty="0" err="1">
                <a:solidFill>
                  <a:srgbClr val="00B050"/>
                </a:solidFill>
              </a:rPr>
              <a:t>Federmäppchen</a:t>
            </a:r>
            <a:r>
              <a:rPr lang="sl-SI" b="1" dirty="0">
                <a:solidFill>
                  <a:srgbClr val="00B050"/>
                </a:solidFill>
              </a:rPr>
              <a:t>)</a:t>
            </a:r>
          </a:p>
          <a:p>
            <a:r>
              <a:rPr lang="sl-SI" dirty="0" err="1"/>
              <a:t>Meine</a:t>
            </a:r>
            <a:r>
              <a:rPr lang="sl-SI" dirty="0"/>
              <a:t> / </a:t>
            </a:r>
            <a:r>
              <a:rPr lang="sl-SI" dirty="0" err="1"/>
              <a:t>deine</a:t>
            </a:r>
            <a:r>
              <a:rPr lang="sl-SI" dirty="0"/>
              <a:t> – sta svojilna zaimka, ki stojita s samostalnikom </a:t>
            </a:r>
            <a:r>
              <a:rPr lang="sl-SI" b="1" dirty="0">
                <a:solidFill>
                  <a:srgbClr val="FF0000"/>
                </a:solidFill>
              </a:rPr>
              <a:t>ženskega spola </a:t>
            </a:r>
            <a:r>
              <a:rPr lang="sl-SI" dirty="0"/>
              <a:t>ali kadar je samostalnik </a:t>
            </a:r>
            <a:r>
              <a:rPr lang="sl-SI" b="1" dirty="0">
                <a:solidFill>
                  <a:srgbClr val="FFC000"/>
                </a:solidFill>
              </a:rPr>
              <a:t>v množini. 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   </a:t>
            </a:r>
            <a:r>
              <a:rPr lang="sl-SI" b="1" dirty="0">
                <a:solidFill>
                  <a:srgbClr val="FF0000"/>
                </a:solidFill>
              </a:rPr>
              <a:t> </a:t>
            </a:r>
            <a:r>
              <a:rPr lang="sl-SI" b="1" dirty="0" err="1">
                <a:solidFill>
                  <a:srgbClr val="FF0000"/>
                </a:solidFill>
              </a:rPr>
              <a:t>meine</a:t>
            </a:r>
            <a:r>
              <a:rPr lang="sl-SI" b="1" dirty="0">
                <a:solidFill>
                  <a:srgbClr val="FF0000"/>
                </a:solidFill>
              </a:rPr>
              <a:t> / </a:t>
            </a:r>
            <a:r>
              <a:rPr lang="sl-SI" b="1" dirty="0" err="1">
                <a:solidFill>
                  <a:srgbClr val="FF0000"/>
                </a:solidFill>
              </a:rPr>
              <a:t>deine</a:t>
            </a:r>
            <a:r>
              <a:rPr lang="sl-SI" b="1" dirty="0">
                <a:solidFill>
                  <a:srgbClr val="FF0000"/>
                </a:solidFill>
              </a:rPr>
              <a:t> + ženski spol – moja/tvoja (bluza, šol. torba – </a:t>
            </a:r>
            <a:r>
              <a:rPr lang="sl-SI" b="1" dirty="0" err="1">
                <a:solidFill>
                  <a:srgbClr val="FF0000"/>
                </a:solidFill>
              </a:rPr>
              <a:t>meine</a:t>
            </a:r>
            <a:r>
              <a:rPr lang="sl-SI" b="1" dirty="0">
                <a:solidFill>
                  <a:srgbClr val="FF0000"/>
                </a:solidFill>
              </a:rPr>
              <a:t> </a:t>
            </a:r>
            <a:r>
              <a:rPr lang="sl-SI" b="1" dirty="0" err="1">
                <a:solidFill>
                  <a:srgbClr val="FF0000"/>
                </a:solidFill>
              </a:rPr>
              <a:t>Bluse</a:t>
            </a:r>
            <a:r>
              <a:rPr lang="sl-SI" b="1" dirty="0">
                <a:solidFill>
                  <a:srgbClr val="FF0000"/>
                </a:solidFill>
              </a:rPr>
              <a:t> / </a:t>
            </a:r>
            <a:r>
              <a:rPr lang="sl-SI" b="1" dirty="0" err="1">
                <a:solidFill>
                  <a:srgbClr val="FF0000"/>
                </a:solidFill>
              </a:rPr>
              <a:t>deine</a:t>
            </a:r>
            <a:r>
              <a:rPr lang="sl-SI" b="1" dirty="0">
                <a:solidFill>
                  <a:srgbClr val="FF0000"/>
                </a:solidFill>
              </a:rPr>
              <a:t> </a:t>
            </a:r>
            <a:r>
              <a:rPr lang="sl-SI" b="1" dirty="0" err="1">
                <a:solidFill>
                  <a:srgbClr val="FF0000"/>
                </a:solidFill>
              </a:rPr>
              <a:t>Schultasche</a:t>
            </a:r>
            <a:r>
              <a:rPr lang="sl-SI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B050"/>
                </a:solidFill>
              </a:rPr>
              <a:t>    </a:t>
            </a:r>
            <a:r>
              <a:rPr lang="sl-SI" b="1" dirty="0" err="1">
                <a:solidFill>
                  <a:srgbClr val="FFC000"/>
                </a:solidFill>
              </a:rPr>
              <a:t>meine</a:t>
            </a:r>
            <a:r>
              <a:rPr lang="sl-SI" b="1" dirty="0">
                <a:solidFill>
                  <a:srgbClr val="FFC000"/>
                </a:solidFill>
              </a:rPr>
              <a:t> / </a:t>
            </a:r>
            <a:r>
              <a:rPr lang="sl-SI" b="1" dirty="0" err="1">
                <a:solidFill>
                  <a:srgbClr val="FFC000"/>
                </a:solidFill>
              </a:rPr>
              <a:t>deine</a:t>
            </a:r>
            <a:r>
              <a:rPr lang="sl-SI" b="1" dirty="0">
                <a:solidFill>
                  <a:srgbClr val="FFC000"/>
                </a:solidFill>
              </a:rPr>
              <a:t> + samostalnik v množini – moji/moje; tvoji/tvoje (svinčniki, obleke – </a:t>
            </a:r>
            <a:r>
              <a:rPr lang="sl-SI" b="1" dirty="0" err="1">
                <a:solidFill>
                  <a:srgbClr val="FFC000"/>
                </a:solidFill>
              </a:rPr>
              <a:t>meine</a:t>
            </a:r>
            <a:r>
              <a:rPr lang="sl-SI" b="1" dirty="0">
                <a:solidFill>
                  <a:srgbClr val="FFC000"/>
                </a:solidFill>
              </a:rPr>
              <a:t> </a:t>
            </a:r>
            <a:r>
              <a:rPr lang="sl-SI" b="1" dirty="0" err="1">
                <a:solidFill>
                  <a:srgbClr val="FFC000"/>
                </a:solidFill>
              </a:rPr>
              <a:t>Bleistifte</a:t>
            </a:r>
            <a:r>
              <a:rPr lang="sl-SI" b="1" dirty="0">
                <a:solidFill>
                  <a:srgbClr val="FFC000"/>
                </a:solidFill>
              </a:rPr>
              <a:t> /</a:t>
            </a:r>
            <a:r>
              <a:rPr lang="sl-SI" b="1" dirty="0" err="1">
                <a:solidFill>
                  <a:srgbClr val="FFC000"/>
                </a:solidFill>
              </a:rPr>
              <a:t>deine</a:t>
            </a:r>
            <a:r>
              <a:rPr lang="sl-SI" b="1" dirty="0">
                <a:solidFill>
                  <a:srgbClr val="FFC000"/>
                </a:solidFill>
              </a:rPr>
              <a:t> </a:t>
            </a:r>
            <a:r>
              <a:rPr lang="sl-SI" b="1" dirty="0" err="1">
                <a:solidFill>
                  <a:srgbClr val="FFC000"/>
                </a:solidFill>
              </a:rPr>
              <a:t>Kleider</a:t>
            </a:r>
            <a:r>
              <a:rPr lang="sl-SI" b="1" dirty="0">
                <a:solidFill>
                  <a:srgbClr val="FFC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781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BFAF8A7-D398-460A-A261-30ECF1FE6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01337"/>
            <a:ext cx="10178322" cy="5178256"/>
          </a:xfrm>
        </p:spPr>
        <p:txBody>
          <a:bodyPr/>
          <a:lstStyle/>
          <a:p>
            <a:r>
              <a:rPr lang="sl-SI" dirty="0"/>
              <a:t>Pred samostalnikom napiši ustrezni svojilni zaimek:</a:t>
            </a:r>
          </a:p>
          <a:p>
            <a:pPr marL="0" indent="0">
              <a:buNone/>
            </a:pPr>
            <a:r>
              <a:rPr lang="sl-SI" dirty="0"/>
              <a:t>a) Uporabi </a:t>
            </a:r>
            <a:r>
              <a:rPr lang="sl-SI" dirty="0" err="1"/>
              <a:t>mein</a:t>
            </a:r>
            <a:r>
              <a:rPr lang="sl-SI" dirty="0"/>
              <a:t>/</a:t>
            </a:r>
            <a:r>
              <a:rPr lang="sl-SI" dirty="0" err="1"/>
              <a:t>meine</a:t>
            </a:r>
            <a:r>
              <a:rPr lang="sl-SI" dirty="0"/>
              <a:t>			b) Uporabi </a:t>
            </a:r>
            <a:r>
              <a:rPr lang="sl-SI" dirty="0" err="1"/>
              <a:t>dein</a:t>
            </a:r>
            <a:r>
              <a:rPr lang="sl-SI" dirty="0"/>
              <a:t> / </a:t>
            </a:r>
            <a:r>
              <a:rPr lang="sl-SI" dirty="0" err="1"/>
              <a:t>deine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</a:t>
            </a:r>
            <a:r>
              <a:rPr lang="sl-SI" dirty="0" err="1"/>
              <a:t>Stiefel</a:t>
            </a:r>
            <a:r>
              <a:rPr lang="sl-SI" dirty="0"/>
              <a:t>			_________ Jacke</a:t>
            </a:r>
          </a:p>
          <a:p>
            <a:pPr marL="0" indent="0">
              <a:buNone/>
            </a:pPr>
            <a:r>
              <a:rPr lang="sl-SI" dirty="0"/>
              <a:t>__________ Rock			_________ </a:t>
            </a:r>
            <a:r>
              <a:rPr lang="sl-SI" dirty="0" err="1"/>
              <a:t>Buch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</a:t>
            </a:r>
            <a:r>
              <a:rPr lang="sl-SI" dirty="0" err="1"/>
              <a:t>Hemd</a:t>
            </a:r>
            <a:r>
              <a:rPr lang="sl-SI" dirty="0"/>
              <a:t>			_________ </a:t>
            </a:r>
            <a:r>
              <a:rPr lang="sl-SI" dirty="0" err="1"/>
              <a:t>Pinsel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</a:t>
            </a:r>
            <a:r>
              <a:rPr lang="sl-SI" dirty="0" err="1"/>
              <a:t>Schere</a:t>
            </a:r>
            <a:r>
              <a:rPr lang="sl-SI" dirty="0"/>
              <a:t>			_________ </a:t>
            </a:r>
            <a:r>
              <a:rPr lang="sl-SI" dirty="0" err="1"/>
              <a:t>Radiergummi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</a:t>
            </a:r>
            <a:r>
              <a:rPr lang="sl-SI" dirty="0" err="1"/>
              <a:t>Schuhe</a:t>
            </a:r>
            <a:r>
              <a:rPr lang="sl-SI" dirty="0"/>
              <a:t>			_________ </a:t>
            </a:r>
            <a:r>
              <a:rPr lang="sl-SI" dirty="0" err="1"/>
              <a:t>Handschuhe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</a:t>
            </a:r>
            <a:r>
              <a:rPr lang="sl-SI" dirty="0" err="1"/>
              <a:t>Lineal</a:t>
            </a:r>
            <a:r>
              <a:rPr lang="sl-SI" dirty="0"/>
              <a:t>			_________ T-</a:t>
            </a:r>
            <a:r>
              <a:rPr lang="sl-SI" dirty="0" err="1"/>
              <a:t>Shirt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</a:t>
            </a:r>
            <a:r>
              <a:rPr lang="sl-SI" dirty="0" err="1"/>
              <a:t>Hut</a:t>
            </a:r>
            <a:r>
              <a:rPr lang="sl-SI" dirty="0"/>
              <a:t>			_________ </a:t>
            </a:r>
            <a:r>
              <a:rPr lang="sl-SI" dirty="0" err="1"/>
              <a:t>Schal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__________ Kuli			_________ Jeans</a:t>
            </a:r>
          </a:p>
        </p:txBody>
      </p:sp>
    </p:spTree>
    <p:extLst>
      <p:ext uri="{BB962C8B-B14F-4D97-AF65-F5344CB8AC3E}">
        <p14:creationId xmlns:p14="http://schemas.microsoft.com/office/powerpoint/2010/main" val="291404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4C09D6-1F50-4C0C-8A4E-0D402477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86539"/>
          </a:xfrm>
        </p:spPr>
        <p:txBody>
          <a:bodyPr>
            <a:normAutofit/>
          </a:bodyPr>
          <a:lstStyle/>
          <a:p>
            <a:r>
              <a:rPr lang="sl-SI" sz="3200" dirty="0"/>
              <a:t>Rešitve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89B144D-8083-4E6B-8102-8F4101295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8925"/>
            <a:ext cx="10178322" cy="4710668"/>
          </a:xfrm>
        </p:spPr>
        <p:txBody>
          <a:bodyPr/>
          <a:lstStyle/>
          <a:p>
            <a:r>
              <a:rPr lang="sl-SI" dirty="0"/>
              <a:t>1. naloga: er, </a:t>
            </a:r>
            <a:r>
              <a:rPr lang="sl-SI" dirty="0" err="1"/>
              <a:t>sie</a:t>
            </a:r>
            <a:r>
              <a:rPr lang="sl-SI" dirty="0"/>
              <a:t> (množina), </a:t>
            </a:r>
            <a:r>
              <a:rPr lang="sl-SI" dirty="0" err="1"/>
              <a:t>sie</a:t>
            </a:r>
            <a:r>
              <a:rPr lang="sl-SI" dirty="0"/>
              <a:t> (ednina), es</a:t>
            </a:r>
          </a:p>
          <a:p>
            <a:r>
              <a:rPr lang="sl-SI" dirty="0"/>
              <a:t>er – der </a:t>
            </a:r>
            <a:r>
              <a:rPr lang="sl-SI" dirty="0" err="1"/>
              <a:t>Pulli</a:t>
            </a:r>
            <a:r>
              <a:rPr lang="sl-SI" dirty="0"/>
              <a:t>, </a:t>
            </a:r>
            <a:r>
              <a:rPr lang="sl-SI" dirty="0" err="1"/>
              <a:t>sie</a:t>
            </a:r>
            <a:r>
              <a:rPr lang="sl-SI" dirty="0"/>
              <a:t> – die </a:t>
            </a:r>
            <a:r>
              <a:rPr lang="sl-SI" dirty="0" err="1"/>
              <a:t>Handschuhe</a:t>
            </a:r>
            <a:r>
              <a:rPr lang="sl-SI" dirty="0"/>
              <a:t>, </a:t>
            </a:r>
            <a:r>
              <a:rPr lang="sl-SI" dirty="0" err="1"/>
              <a:t>sie</a:t>
            </a:r>
            <a:r>
              <a:rPr lang="sl-SI" dirty="0"/>
              <a:t> – die </a:t>
            </a:r>
            <a:r>
              <a:rPr lang="sl-SI" dirty="0" err="1"/>
              <a:t>Hose</a:t>
            </a:r>
            <a:r>
              <a:rPr lang="sl-SI" dirty="0"/>
              <a:t>, es – 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Kleid</a:t>
            </a:r>
            <a:r>
              <a:rPr lang="sl-SI" dirty="0"/>
              <a:t> </a:t>
            </a:r>
          </a:p>
          <a:p>
            <a:r>
              <a:rPr lang="sl-SI" dirty="0"/>
              <a:t>Naloga: svojilni zaimki</a:t>
            </a:r>
          </a:p>
          <a:p>
            <a:pPr marL="0" indent="0">
              <a:buNone/>
            </a:pPr>
            <a:r>
              <a:rPr lang="sl-SI" dirty="0"/>
              <a:t>   a) </a:t>
            </a:r>
            <a:r>
              <a:rPr lang="sl-SI" dirty="0" err="1"/>
              <a:t>meine</a:t>
            </a:r>
            <a:r>
              <a:rPr lang="sl-SI" dirty="0"/>
              <a:t>, </a:t>
            </a:r>
            <a:r>
              <a:rPr lang="sl-SI" dirty="0" err="1"/>
              <a:t>mein</a:t>
            </a:r>
            <a:r>
              <a:rPr lang="sl-SI" dirty="0"/>
              <a:t>, </a:t>
            </a:r>
            <a:r>
              <a:rPr lang="sl-SI" dirty="0" err="1"/>
              <a:t>mein</a:t>
            </a:r>
            <a:r>
              <a:rPr lang="sl-SI" dirty="0"/>
              <a:t>, </a:t>
            </a:r>
            <a:r>
              <a:rPr lang="sl-SI" dirty="0" err="1"/>
              <a:t>meine</a:t>
            </a:r>
            <a:r>
              <a:rPr lang="sl-SI" dirty="0"/>
              <a:t>, </a:t>
            </a:r>
            <a:r>
              <a:rPr lang="sl-SI" dirty="0" err="1"/>
              <a:t>meine</a:t>
            </a:r>
            <a:r>
              <a:rPr lang="sl-SI" dirty="0"/>
              <a:t>, </a:t>
            </a:r>
            <a:r>
              <a:rPr lang="sl-SI" dirty="0" err="1"/>
              <a:t>mein</a:t>
            </a:r>
            <a:r>
              <a:rPr lang="sl-SI" dirty="0"/>
              <a:t>, </a:t>
            </a:r>
            <a:r>
              <a:rPr lang="sl-SI" dirty="0" err="1"/>
              <a:t>mein</a:t>
            </a:r>
            <a:r>
              <a:rPr lang="sl-SI" dirty="0"/>
              <a:t>, </a:t>
            </a:r>
            <a:r>
              <a:rPr lang="sl-SI" dirty="0" err="1"/>
              <a:t>mein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   b) </a:t>
            </a:r>
            <a:r>
              <a:rPr lang="sl-SI" dirty="0" err="1"/>
              <a:t>deine</a:t>
            </a:r>
            <a:r>
              <a:rPr lang="sl-SI" dirty="0"/>
              <a:t>, </a:t>
            </a:r>
            <a:r>
              <a:rPr lang="sl-SI" dirty="0" err="1"/>
              <a:t>dein</a:t>
            </a:r>
            <a:r>
              <a:rPr lang="sl-SI" dirty="0"/>
              <a:t>, </a:t>
            </a:r>
            <a:r>
              <a:rPr lang="sl-SI" dirty="0" err="1"/>
              <a:t>dein</a:t>
            </a:r>
            <a:r>
              <a:rPr lang="sl-SI" dirty="0"/>
              <a:t>, </a:t>
            </a:r>
            <a:r>
              <a:rPr lang="sl-SI" dirty="0" err="1"/>
              <a:t>dein</a:t>
            </a:r>
            <a:r>
              <a:rPr lang="sl-SI" dirty="0"/>
              <a:t>, </a:t>
            </a:r>
            <a:r>
              <a:rPr lang="sl-SI" dirty="0" err="1"/>
              <a:t>deine</a:t>
            </a:r>
            <a:r>
              <a:rPr lang="sl-SI" dirty="0"/>
              <a:t>, </a:t>
            </a:r>
            <a:r>
              <a:rPr lang="sl-SI" dirty="0" err="1"/>
              <a:t>dein</a:t>
            </a:r>
            <a:r>
              <a:rPr lang="sl-SI" dirty="0"/>
              <a:t>, </a:t>
            </a:r>
            <a:r>
              <a:rPr lang="sl-SI" dirty="0" err="1"/>
              <a:t>dein</a:t>
            </a:r>
            <a:r>
              <a:rPr lang="sl-SI" dirty="0"/>
              <a:t>, </a:t>
            </a:r>
            <a:r>
              <a:rPr lang="sl-SI" dirty="0" err="1"/>
              <a:t>deine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0722861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Vijoličas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 </Template>
  <TotalTime>404</TotalTime>
  <Words>429</Words>
  <Application>Microsoft Office PowerPoint</Application>
  <PresentationFormat>Širokozaslonsko</PresentationFormat>
  <Paragraphs>59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Značka</vt:lpstr>
      <vt:lpstr>PowerPointova predstavitev</vt:lpstr>
      <vt:lpstr>PowerPointova predstavitev</vt:lpstr>
      <vt:lpstr>Wiederholung - ponovitev</vt:lpstr>
      <vt:lpstr>PowerPointova predstavitev</vt:lpstr>
      <vt:lpstr>Mein/ dein; meine/deine</vt:lpstr>
      <vt:lpstr>PowerPointova predstavitev</vt:lpstr>
      <vt:lpstr>Rešitve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30</cp:revision>
  <dcterms:created xsi:type="dcterms:W3CDTF">2020-03-23T09:58:00Z</dcterms:created>
  <dcterms:modified xsi:type="dcterms:W3CDTF">2020-04-09T09:48:20Z</dcterms:modified>
</cp:coreProperties>
</file>