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71" r:id="rId5"/>
    <p:sldId id="274" r:id="rId6"/>
    <p:sldId id="272" r:id="rId7"/>
    <p:sldId id="275" r:id="rId8"/>
    <p:sldId id="27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2EF3DC-9446-4A01-8FBF-BBC4B5A0CCB0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C61015-FB40-4D81-9B12-88FC58704A8E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815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F3DC-9446-4A01-8FBF-BBC4B5A0CCB0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1015-FB40-4D81-9B12-88FC58704A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222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F3DC-9446-4A01-8FBF-BBC4B5A0CCB0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1015-FB40-4D81-9B12-88FC58704A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228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F3DC-9446-4A01-8FBF-BBC4B5A0CCB0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1015-FB40-4D81-9B12-88FC58704A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548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C2EF3DC-9446-4A01-8FBF-BBC4B5A0CCB0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DC61015-FB40-4D81-9B12-88FC58704A8E}" type="slidenum">
              <a:rPr lang="sl-SI" smtClean="0"/>
              <a:t>‹#›</a:t>
            </a:fld>
            <a:endParaRPr lang="sl-SI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58496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F3DC-9446-4A01-8FBF-BBC4B5A0CCB0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1015-FB40-4D81-9B12-88FC58704A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9873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F3DC-9446-4A01-8FBF-BBC4B5A0CCB0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1015-FB40-4D81-9B12-88FC58704A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3456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F3DC-9446-4A01-8FBF-BBC4B5A0CCB0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1015-FB40-4D81-9B12-88FC58704A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880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F3DC-9446-4A01-8FBF-BBC4B5A0CCB0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1015-FB40-4D81-9B12-88FC58704A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845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C2EF3DC-9446-4A01-8FBF-BBC4B5A0CCB0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DC61015-FB40-4D81-9B12-88FC58704A8E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5209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C2EF3DC-9446-4A01-8FBF-BBC4B5A0CCB0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DC61015-FB40-4D81-9B12-88FC58704A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949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C2EF3DC-9446-4A01-8FBF-BBC4B5A0CCB0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C61015-FB40-4D81-9B12-88FC58704A8E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588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leksandra.zupanci@os-mk.s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0DAB2A1E-A4A5-4E0A-8C7B-194C2BF3CF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Navodila za torek in petek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856B129-0031-44E8-8424-4831B3693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347" y="0"/>
            <a:ext cx="3509162" cy="3242821"/>
          </a:xfrm>
          <a:prstGeom prst="rect">
            <a:avLst/>
          </a:prstGeom>
        </p:spPr>
      </p:pic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021A8648-F1FA-460F-8378-F32077810DF9}"/>
              </a:ext>
            </a:extLst>
          </p:cNvPr>
          <p:cNvSpPr txBox="1"/>
          <p:nvPr/>
        </p:nvSpPr>
        <p:spPr>
          <a:xfrm>
            <a:off x="3507654" y="2507530"/>
            <a:ext cx="5070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rgbClr val="FF0000"/>
                </a:solidFill>
              </a:rPr>
              <a:t>4. in 5. razred NIP</a:t>
            </a:r>
          </a:p>
          <a:p>
            <a:pPr algn="ctr"/>
            <a:r>
              <a:rPr lang="sl-SI" sz="3200" b="1" dirty="0">
                <a:solidFill>
                  <a:srgbClr val="FF0000"/>
                </a:solidFill>
              </a:rPr>
              <a:t>6. TEDEN</a:t>
            </a:r>
          </a:p>
          <a:p>
            <a:pPr algn="ctr"/>
            <a:r>
              <a:rPr lang="sl-SI" sz="3200" b="1" dirty="0">
                <a:solidFill>
                  <a:srgbClr val="FF0000"/>
                </a:solidFill>
              </a:rPr>
              <a:t>20. 4. – 24. 4. 2020</a:t>
            </a:r>
          </a:p>
        </p:txBody>
      </p:sp>
    </p:spTree>
    <p:extLst>
      <p:ext uri="{BB962C8B-B14F-4D97-AF65-F5344CB8AC3E}">
        <p14:creationId xmlns:p14="http://schemas.microsoft.com/office/powerpoint/2010/main" val="276710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396A384-572A-40B6-8FB4-CCE8F597A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00" y="884349"/>
            <a:ext cx="9983600" cy="5089302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Dragi učenci,</a:t>
            </a:r>
          </a:p>
          <a:p>
            <a:pPr marL="0" indent="0">
              <a:buNone/>
            </a:pPr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pPr marL="0" indent="0">
              <a:buNone/>
            </a:pPr>
            <a:endParaRPr lang="sl-SI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Če si pri delu naletel na težave, mi lahko pišete po e-pošti </a:t>
            </a:r>
            <a:r>
              <a:rPr lang="sl-SI" dirty="0">
                <a:solidFill>
                  <a:srgbClr val="FF0000"/>
                </a:solidFill>
              </a:rPr>
              <a:t>(</a:t>
            </a:r>
            <a:r>
              <a:rPr lang="sl-SI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aleksandra.zupanci@os-mk.si</a:t>
            </a:r>
            <a:r>
              <a:rPr lang="sl-SI" dirty="0">
                <a:solidFill>
                  <a:srgbClr val="FF0000"/>
                </a:solidFill>
              </a:rPr>
              <a:t>)</a:t>
            </a:r>
          </a:p>
          <a:p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Tudi v tem tednu bom objavila interaktivne naloge, ki jih lahko najdete v moji spletni učilnici PADLET   </a:t>
            </a:r>
            <a:r>
              <a:rPr lang="sl-SI" dirty="0">
                <a:solidFill>
                  <a:srgbClr val="FF0000"/>
                </a:solidFill>
              </a:rPr>
              <a:t>https://padlet.com/aleksandrazupancic/uh4leo5g9a1p</a:t>
            </a:r>
          </a:p>
          <a:p>
            <a:pPr marL="0" indent="0">
              <a:buNone/>
            </a:pPr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    Pod nalogo ne pozabi napisati komentarja, kako ti je šlo pri delu.</a:t>
            </a:r>
          </a:p>
          <a:p>
            <a:pPr marL="0" indent="0">
              <a:buNone/>
            </a:pPr>
            <a:endParaRPr lang="sl-SI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Pri reševanju nalog vam želim veliko uspeha in veliko zabave!</a:t>
            </a:r>
          </a:p>
        </p:txBody>
      </p:sp>
    </p:spTree>
    <p:extLst>
      <p:ext uri="{BB962C8B-B14F-4D97-AF65-F5344CB8AC3E}">
        <p14:creationId xmlns:p14="http://schemas.microsoft.com/office/powerpoint/2010/main" val="161182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99F0D2-2806-4D1F-9319-CE8727DC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04877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1. Ura         </a:t>
            </a:r>
            <a:r>
              <a:rPr lang="sl-SI" dirty="0" err="1">
                <a:solidFill>
                  <a:srgbClr val="FF0000"/>
                </a:solidFill>
              </a:rPr>
              <a:t>wiederholung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CEF1C4E-8239-4238-B339-9E0A002B3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645" y="1171853"/>
            <a:ext cx="10533355" cy="5095782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00B0F0"/>
                </a:solidFill>
              </a:rPr>
              <a:t>Pretekli teden ste se učili poimenovati nekaj igrač po nemško. Danes boste preverili svoje znanje v spodnjih nalogah. Rešitve so na zadnjem diapozitivu.</a:t>
            </a: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Kako imenujemo spodnje igrače po nemško? Pred igračo napiši </a:t>
            </a:r>
            <a:r>
              <a:rPr lang="sl-SI" dirty="0">
                <a:solidFill>
                  <a:srgbClr val="002060"/>
                </a:solidFill>
              </a:rPr>
              <a:t>DER, </a:t>
            </a:r>
            <a:r>
              <a:rPr lang="sl-SI" dirty="0">
                <a:solidFill>
                  <a:srgbClr val="FF0000"/>
                </a:solidFill>
              </a:rPr>
              <a:t>DIE ali </a:t>
            </a:r>
            <a:r>
              <a:rPr lang="sl-SI" dirty="0">
                <a:solidFill>
                  <a:srgbClr val="00B050"/>
                </a:solidFill>
              </a:rPr>
              <a:t>DAS</a:t>
            </a:r>
            <a:r>
              <a:rPr lang="sl-SI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5" name="Picture 20" descr="Die Modelleisenbahn – Ein Spielzeug mit langer Tradition - Spielzeug">
            <a:extLst>
              <a:ext uri="{FF2B5EF4-FFF2-40B4-BE49-F238E27FC236}">
                <a16:creationId xmlns:a16="http://schemas.microsoft.com/office/drawing/2014/main" id="{F5F67C94-A517-4F92-9504-1A3D8FF4A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5" y="2818472"/>
            <a:ext cx="1987061" cy="132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Car toy clipart 1 » Clipart Station">
            <a:extLst>
              <a:ext uri="{FF2B5EF4-FFF2-40B4-BE49-F238E27FC236}">
                <a16:creationId xmlns:a16="http://schemas.microsoft.com/office/drawing/2014/main" id="{419F070A-7606-4990-8951-D53BA90B9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r="7302" b="18477"/>
          <a:stretch/>
        </p:blipFill>
        <p:spPr bwMode="auto">
          <a:xfrm>
            <a:off x="3334753" y="2790751"/>
            <a:ext cx="1755529" cy="135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B98D59E-4ECB-49A6-A94A-05A27B668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693" y="2790749"/>
            <a:ext cx="2047287" cy="1350022"/>
          </a:xfrm>
          <a:prstGeom prst="rect">
            <a:avLst/>
          </a:prstGeom>
        </p:spPr>
      </p:pic>
      <p:pic>
        <p:nvPicPr>
          <p:cNvPr id="8" name="Picture 18" descr="Library of cute teddy bear clip transparent library free png files ...">
            <a:extLst>
              <a:ext uri="{FF2B5EF4-FFF2-40B4-BE49-F238E27FC236}">
                <a16:creationId xmlns:a16="http://schemas.microsoft.com/office/drawing/2014/main" id="{74F949BA-3A1C-47DC-A409-F1572C823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430" y="2731949"/>
            <a:ext cx="1467621" cy="14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3DCC4A8-DFCA-4D00-9233-23653DEE5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5491" y="2686418"/>
            <a:ext cx="1624283" cy="1485163"/>
          </a:xfrm>
          <a:prstGeom prst="rect">
            <a:avLst/>
          </a:prstGeom>
        </p:spPr>
      </p:pic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1715CB2E-E58F-429C-BD0F-32178121BBF1}"/>
              </a:ext>
            </a:extLst>
          </p:cNvPr>
          <p:cNvCxnSpPr>
            <a:cxnSpLocks/>
          </p:cNvCxnSpPr>
          <p:nvPr/>
        </p:nvCxnSpPr>
        <p:spPr>
          <a:xfrm>
            <a:off x="895108" y="4518733"/>
            <a:ext cx="19885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41B35887-8073-4ACB-9BA8-C5E2B6665FE3}"/>
              </a:ext>
            </a:extLst>
          </p:cNvPr>
          <p:cNvCxnSpPr>
            <a:cxnSpLocks/>
          </p:cNvCxnSpPr>
          <p:nvPr/>
        </p:nvCxnSpPr>
        <p:spPr>
          <a:xfrm>
            <a:off x="3335755" y="4536487"/>
            <a:ext cx="17545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21475CF2-DF95-41A5-937E-3F31E8A80198}"/>
              </a:ext>
            </a:extLst>
          </p:cNvPr>
          <p:cNvCxnSpPr>
            <a:cxnSpLocks/>
          </p:cNvCxnSpPr>
          <p:nvPr/>
        </p:nvCxnSpPr>
        <p:spPr>
          <a:xfrm>
            <a:off x="5436693" y="4536487"/>
            <a:ext cx="16867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aven povezovalnik 24">
            <a:extLst>
              <a:ext uri="{FF2B5EF4-FFF2-40B4-BE49-F238E27FC236}">
                <a16:creationId xmlns:a16="http://schemas.microsoft.com/office/drawing/2014/main" id="{DE406403-D507-4B40-AE10-7B6228B03548}"/>
              </a:ext>
            </a:extLst>
          </p:cNvPr>
          <p:cNvCxnSpPr>
            <a:cxnSpLocks/>
          </p:cNvCxnSpPr>
          <p:nvPr/>
        </p:nvCxnSpPr>
        <p:spPr>
          <a:xfrm>
            <a:off x="7758430" y="4518733"/>
            <a:ext cx="17545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Raven povezovalnik 25">
            <a:extLst>
              <a:ext uri="{FF2B5EF4-FFF2-40B4-BE49-F238E27FC236}">
                <a16:creationId xmlns:a16="http://schemas.microsoft.com/office/drawing/2014/main" id="{12836130-8CC4-4A56-AD93-0400167AFD51}"/>
              </a:ext>
            </a:extLst>
          </p:cNvPr>
          <p:cNvCxnSpPr>
            <a:cxnSpLocks/>
          </p:cNvCxnSpPr>
          <p:nvPr/>
        </p:nvCxnSpPr>
        <p:spPr>
          <a:xfrm>
            <a:off x="9745491" y="4536487"/>
            <a:ext cx="17545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8" descr="Toy ship vector image on | Molde ursinho marinheiro">
            <a:extLst>
              <a:ext uri="{FF2B5EF4-FFF2-40B4-BE49-F238E27FC236}">
                <a16:creationId xmlns:a16="http://schemas.microsoft.com/office/drawing/2014/main" id="{7E07030E-EE5A-4C57-83D9-1462DDEE6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4" b="10489"/>
          <a:stretch/>
        </p:blipFill>
        <p:spPr bwMode="auto">
          <a:xfrm>
            <a:off x="895108" y="4666117"/>
            <a:ext cx="1890912" cy="145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Doll Transparent &amp; PNG Clipart Free Download - YWD">
            <a:extLst>
              <a:ext uri="{FF2B5EF4-FFF2-40B4-BE49-F238E27FC236}">
                <a16:creationId xmlns:a16="http://schemas.microsoft.com/office/drawing/2014/main" id="{20E16E4A-253F-4DDD-B03C-4650DCDBE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80" y="4717667"/>
            <a:ext cx="1219145" cy="154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Beach Ball Clip Art - Transparent Background Ball Clipart Png, Png ...">
            <a:extLst>
              <a:ext uri="{FF2B5EF4-FFF2-40B4-BE49-F238E27FC236}">
                <a16:creationId xmlns:a16="http://schemas.microsoft.com/office/drawing/2014/main" id="{C28F4CE5-432D-4F92-BBFB-86A72504A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456" y="4713362"/>
            <a:ext cx="1339603" cy="140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ree Red Bicycle Clip Art PNG image with transparent background ...">
            <a:extLst>
              <a:ext uri="{FF2B5EF4-FFF2-40B4-BE49-F238E27FC236}">
                <a16:creationId xmlns:a16="http://schemas.microsoft.com/office/drawing/2014/main" id="{FDDCAF58-FE29-4C8C-A315-8CE3B9BBE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13668" r="667" b="6150"/>
          <a:stretch/>
        </p:blipFill>
        <p:spPr bwMode="auto">
          <a:xfrm>
            <a:off x="7568962" y="4666117"/>
            <a:ext cx="1846555" cy="151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Free Lorry Cliparts, Download Free Clip Art, Free Clip Art on ...">
            <a:extLst>
              <a:ext uri="{FF2B5EF4-FFF2-40B4-BE49-F238E27FC236}">
                <a16:creationId xmlns:a16="http://schemas.microsoft.com/office/drawing/2014/main" id="{4DEE4B09-29C2-4FC8-918D-3646C0831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821" y="4651896"/>
            <a:ext cx="1467621" cy="14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Raven povezovalnik 31">
            <a:extLst>
              <a:ext uri="{FF2B5EF4-FFF2-40B4-BE49-F238E27FC236}">
                <a16:creationId xmlns:a16="http://schemas.microsoft.com/office/drawing/2014/main" id="{E89A4870-4257-4B14-8639-CE30F7369729}"/>
              </a:ext>
            </a:extLst>
          </p:cNvPr>
          <p:cNvCxnSpPr>
            <a:cxnSpLocks/>
          </p:cNvCxnSpPr>
          <p:nvPr/>
        </p:nvCxnSpPr>
        <p:spPr>
          <a:xfrm>
            <a:off x="846265" y="6506197"/>
            <a:ext cx="19885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ovezovalnik 32">
            <a:extLst>
              <a:ext uri="{FF2B5EF4-FFF2-40B4-BE49-F238E27FC236}">
                <a16:creationId xmlns:a16="http://schemas.microsoft.com/office/drawing/2014/main" id="{C0EF8F3F-F65E-4505-93C1-26F02D125263}"/>
              </a:ext>
            </a:extLst>
          </p:cNvPr>
          <p:cNvCxnSpPr>
            <a:cxnSpLocks/>
          </p:cNvCxnSpPr>
          <p:nvPr/>
        </p:nvCxnSpPr>
        <p:spPr>
          <a:xfrm>
            <a:off x="3042053" y="6506197"/>
            <a:ext cx="19885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povezovalnik 33">
            <a:extLst>
              <a:ext uri="{FF2B5EF4-FFF2-40B4-BE49-F238E27FC236}">
                <a16:creationId xmlns:a16="http://schemas.microsoft.com/office/drawing/2014/main" id="{B94883B2-0059-4AD0-8B98-C2EBE51859A9}"/>
              </a:ext>
            </a:extLst>
          </p:cNvPr>
          <p:cNvCxnSpPr>
            <a:cxnSpLocks/>
          </p:cNvCxnSpPr>
          <p:nvPr/>
        </p:nvCxnSpPr>
        <p:spPr>
          <a:xfrm>
            <a:off x="5134852" y="6506197"/>
            <a:ext cx="19885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povezovalnik 34">
            <a:extLst>
              <a:ext uri="{FF2B5EF4-FFF2-40B4-BE49-F238E27FC236}">
                <a16:creationId xmlns:a16="http://schemas.microsoft.com/office/drawing/2014/main" id="{404EB259-3206-4E3D-A9B4-6BE73D0B652A}"/>
              </a:ext>
            </a:extLst>
          </p:cNvPr>
          <p:cNvCxnSpPr>
            <a:cxnSpLocks/>
          </p:cNvCxnSpPr>
          <p:nvPr/>
        </p:nvCxnSpPr>
        <p:spPr>
          <a:xfrm>
            <a:off x="7426919" y="6411156"/>
            <a:ext cx="19885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en povezovalnik 35">
            <a:extLst>
              <a:ext uri="{FF2B5EF4-FFF2-40B4-BE49-F238E27FC236}">
                <a16:creationId xmlns:a16="http://schemas.microsoft.com/office/drawing/2014/main" id="{B49F6C0B-DB5C-4EE1-8E7F-DE42E272E8CD}"/>
              </a:ext>
            </a:extLst>
          </p:cNvPr>
          <p:cNvCxnSpPr>
            <a:cxnSpLocks/>
          </p:cNvCxnSpPr>
          <p:nvPr/>
        </p:nvCxnSpPr>
        <p:spPr>
          <a:xfrm>
            <a:off x="9628455" y="6394879"/>
            <a:ext cx="19885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68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5279C3-837F-44ED-90B0-C8F5A1BE0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45079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7030A0"/>
                </a:solidFill>
              </a:rPr>
              <a:t>1. Ura                  NASPROTJA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3296A7A-1E89-4F16-AC38-FFCCD2AED021}"/>
              </a:ext>
            </a:extLst>
          </p:cNvPr>
          <p:cNvSpPr txBox="1"/>
          <p:nvPr/>
        </p:nvSpPr>
        <p:spPr>
          <a:xfrm>
            <a:off x="1173332" y="1363284"/>
            <a:ext cx="10256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Danes se bomo učili opisovati osebe, predmete in živali. Besede prepiši v zvezek in jih prevedi. Prevod je na zadnjem </a:t>
            </a:r>
            <a:r>
              <a:rPr lang="sl-SI" dirty="0" err="1">
                <a:solidFill>
                  <a:srgbClr val="FF0000"/>
                </a:solidFill>
              </a:rPr>
              <a:t>dipozitivu</a:t>
            </a:r>
            <a:r>
              <a:rPr lang="sl-SI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052" name="Picture 4" descr="Dick Dünn Vektorgrafiken, Cliparts Und Illustrationen Kaufen - 123RF">
            <a:extLst>
              <a:ext uri="{FF2B5EF4-FFF2-40B4-BE49-F238E27FC236}">
                <a16:creationId xmlns:a16="http://schemas.microsoft.com/office/drawing/2014/main" id="{91AD8C41-C87B-4838-8167-F9FB2C06F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32" y="2130504"/>
            <a:ext cx="2133094" cy="192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ng Or Short Clipart">
            <a:extLst>
              <a:ext uri="{FF2B5EF4-FFF2-40B4-BE49-F238E27FC236}">
                <a16:creationId xmlns:a16="http://schemas.microsoft.com/office/drawing/2014/main" id="{B18364AA-205F-4DF1-8FE0-EBC691A78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" r="1855" b="21096"/>
          <a:stretch/>
        </p:blipFill>
        <p:spPr bwMode="auto">
          <a:xfrm>
            <a:off x="3866965" y="2130503"/>
            <a:ext cx="2689934" cy="166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irty Boy And Clean Girl Illustration Royalty Free Cliparts ...">
            <a:extLst>
              <a:ext uri="{FF2B5EF4-FFF2-40B4-BE49-F238E27FC236}">
                <a16:creationId xmlns:a16="http://schemas.microsoft.com/office/drawing/2014/main" id="{B8415CC0-6F06-4CB1-9184-B8BEFABF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94" y="1997154"/>
            <a:ext cx="1754104" cy="179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Young vs Old Clipart | +1,566,198 clip arts">
            <a:extLst>
              <a:ext uri="{FF2B5EF4-FFF2-40B4-BE49-F238E27FC236}">
                <a16:creationId xmlns:a16="http://schemas.microsoft.com/office/drawing/2014/main" id="{FDFE55AC-F3DE-42EE-9472-062758C5E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169" r="1148" b="13614"/>
          <a:stretch/>
        </p:blipFill>
        <p:spPr bwMode="auto">
          <a:xfrm>
            <a:off x="9071637" y="2304401"/>
            <a:ext cx="2664642" cy="102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ector Antonyms And Opposites. New And Old. Illustrations On ...">
            <a:extLst>
              <a:ext uri="{FF2B5EF4-FFF2-40B4-BE49-F238E27FC236}">
                <a16:creationId xmlns:a16="http://schemas.microsoft.com/office/drawing/2014/main" id="{C04A0910-FAC4-41A0-A4B6-1158CE8C8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1" b="38288"/>
          <a:stretch/>
        </p:blipFill>
        <p:spPr bwMode="auto">
          <a:xfrm>
            <a:off x="1070975" y="4887909"/>
            <a:ext cx="2499664" cy="11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djektive Deutsch: Die 200 wichtigsten Adjektive mit Bildern, 3/10">
            <a:extLst>
              <a:ext uri="{FF2B5EF4-FFF2-40B4-BE49-F238E27FC236}">
                <a16:creationId xmlns:a16="http://schemas.microsoft.com/office/drawing/2014/main" id="{BC942651-2F42-4672-8D56-13487CB59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" b="26405"/>
          <a:stretch/>
        </p:blipFill>
        <p:spPr bwMode="auto">
          <a:xfrm>
            <a:off x="3744527" y="4960230"/>
            <a:ext cx="2689934" cy="124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CA5566B-E3CC-45C2-BCFE-0E60F53CDC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6469" y="4701635"/>
            <a:ext cx="1605488" cy="1684531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2656D62-8410-4EAF-9A96-B7B3CF8D0D29}"/>
              </a:ext>
            </a:extLst>
          </p:cNvPr>
          <p:cNvSpPr txBox="1"/>
          <p:nvPr/>
        </p:nvSpPr>
        <p:spPr>
          <a:xfrm flipH="1">
            <a:off x="1251677" y="4332303"/>
            <a:ext cx="2138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dick</a:t>
            </a:r>
            <a:r>
              <a:rPr lang="sl-SI" dirty="0"/>
              <a:t>              </a:t>
            </a:r>
            <a:r>
              <a:rPr lang="sl-SI" dirty="0" err="1"/>
              <a:t>dünn</a:t>
            </a:r>
            <a:endParaRPr lang="sl-SI" dirty="0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B03C2FB1-6872-441C-ABB4-4D26A92E9FA0}"/>
              </a:ext>
            </a:extLst>
          </p:cNvPr>
          <p:cNvSpPr txBox="1"/>
          <p:nvPr/>
        </p:nvSpPr>
        <p:spPr>
          <a:xfrm>
            <a:off x="3866965" y="4447713"/>
            <a:ext cx="2445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kurz                  </a:t>
            </a:r>
            <a:r>
              <a:rPr lang="sl-SI" dirty="0" err="1"/>
              <a:t>lang</a:t>
            </a:r>
            <a:endParaRPr lang="sl-SI" dirty="0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79A5B1AA-E1ED-4E58-B715-9B62ACF6D31C}"/>
              </a:ext>
            </a:extLst>
          </p:cNvPr>
          <p:cNvSpPr txBox="1"/>
          <p:nvPr/>
        </p:nvSpPr>
        <p:spPr>
          <a:xfrm>
            <a:off x="6556899" y="4332303"/>
            <a:ext cx="2445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schmutzig</a:t>
            </a:r>
            <a:r>
              <a:rPr lang="sl-SI" dirty="0"/>
              <a:t>  - </a:t>
            </a:r>
            <a:r>
              <a:rPr lang="sl-SI" dirty="0" err="1"/>
              <a:t>sauber</a:t>
            </a:r>
            <a:r>
              <a:rPr lang="sl-SI" dirty="0"/>
              <a:t> 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0F4B953E-D64F-43DA-8DFB-7164CA4295B2}"/>
              </a:ext>
            </a:extLst>
          </p:cNvPr>
          <p:cNvSpPr txBox="1"/>
          <p:nvPr/>
        </p:nvSpPr>
        <p:spPr>
          <a:xfrm>
            <a:off x="9416483" y="4132938"/>
            <a:ext cx="231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jung</a:t>
            </a:r>
            <a:r>
              <a:rPr lang="sl-SI" dirty="0"/>
              <a:t> - alt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90D86DD6-95BD-4794-804C-1E48E913CF64}"/>
              </a:ext>
            </a:extLst>
          </p:cNvPr>
          <p:cNvSpPr txBox="1"/>
          <p:nvPr/>
        </p:nvSpPr>
        <p:spPr>
          <a:xfrm>
            <a:off x="1173332" y="6290949"/>
            <a:ext cx="232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neu</a:t>
            </a:r>
            <a:r>
              <a:rPr lang="sl-SI" dirty="0"/>
              <a:t> - alt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5A275F97-5BAF-42F9-A3F8-6014B80582E6}"/>
              </a:ext>
            </a:extLst>
          </p:cNvPr>
          <p:cNvSpPr txBox="1"/>
          <p:nvPr/>
        </p:nvSpPr>
        <p:spPr>
          <a:xfrm>
            <a:off x="3932809" y="6415954"/>
            <a:ext cx="237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ganz</a:t>
            </a:r>
            <a:r>
              <a:rPr lang="sl-SI" dirty="0"/>
              <a:t>        </a:t>
            </a:r>
            <a:r>
              <a:rPr lang="sl-SI" dirty="0" err="1"/>
              <a:t>kaputt</a:t>
            </a:r>
            <a:endParaRPr lang="sl-SI" dirty="0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E7C5134C-B3AD-4DC1-B5FE-4F04C2C385EE}"/>
              </a:ext>
            </a:extLst>
          </p:cNvPr>
          <p:cNvSpPr txBox="1"/>
          <p:nvPr/>
        </p:nvSpPr>
        <p:spPr>
          <a:xfrm>
            <a:off x="9416483" y="5443387"/>
            <a:ext cx="2115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klein</a:t>
            </a:r>
            <a:r>
              <a:rPr lang="sl-SI" dirty="0"/>
              <a:t> - </a:t>
            </a:r>
            <a:r>
              <a:rPr lang="sl-SI" dirty="0" err="1"/>
              <a:t>groß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36431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75A23D-7FC3-4DAC-B31E-E1BC6D5F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64630"/>
            <a:ext cx="10178322" cy="1144574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Delovni zvezek, stran 82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7527130-5991-42B6-85A5-09120CCBD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26959"/>
            <a:ext cx="10178322" cy="4352633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Naloga 4 – Katera slika je prava?</a:t>
            </a:r>
          </a:p>
          <a:p>
            <a:pPr marL="0" indent="0">
              <a:buNone/>
            </a:pPr>
            <a:r>
              <a:rPr lang="sl-SI" dirty="0"/>
              <a:t>   </a:t>
            </a:r>
            <a:r>
              <a:rPr lang="sl-SI" dirty="0">
                <a:solidFill>
                  <a:srgbClr val="00B0F0"/>
                </a:solidFill>
              </a:rPr>
              <a:t>Preberi stavke in si oglej slike. S puščico poveži ustrezno sliko.</a:t>
            </a:r>
          </a:p>
          <a:p>
            <a:pPr marL="0" indent="0">
              <a:buNone/>
            </a:pPr>
            <a:endParaRPr lang="sl-SI" dirty="0">
              <a:solidFill>
                <a:srgbClr val="00B0F0"/>
              </a:solidFill>
            </a:endParaRPr>
          </a:p>
          <a:p>
            <a:r>
              <a:rPr lang="sl-SI" dirty="0">
                <a:solidFill>
                  <a:srgbClr val="FF0000"/>
                </a:solidFill>
              </a:rPr>
              <a:t>Naloga 5 – Kratke zgodbe</a:t>
            </a:r>
          </a:p>
          <a:p>
            <a:pPr marL="0" indent="0">
              <a:buNone/>
            </a:pPr>
            <a:r>
              <a:rPr lang="sl-SI" dirty="0">
                <a:solidFill>
                  <a:srgbClr val="00B0F0"/>
                </a:solidFill>
              </a:rPr>
              <a:t>    A) Stavke oštevilčene s številkami od 1 - 4 poveži s stavki na desni strani. </a:t>
            </a:r>
          </a:p>
          <a:p>
            <a:pPr marL="0" indent="0">
              <a:buNone/>
            </a:pPr>
            <a:r>
              <a:rPr lang="sl-SI" dirty="0">
                <a:solidFill>
                  <a:srgbClr val="00B0F0"/>
                </a:solidFill>
              </a:rPr>
              <a:t>    B) kratke zgodbe prepiši v zvezek.</a:t>
            </a:r>
          </a:p>
        </p:txBody>
      </p:sp>
    </p:spTree>
    <p:extLst>
      <p:ext uri="{BB962C8B-B14F-4D97-AF65-F5344CB8AC3E}">
        <p14:creationId xmlns:p14="http://schemas.microsoft.com/office/powerpoint/2010/main" val="207300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5646EF-6FDD-4570-8303-63935407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58143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2. Ura     Ponovitev nasprotij</a:t>
            </a:r>
          </a:p>
        </p:txBody>
      </p:sp>
      <p:pic>
        <p:nvPicPr>
          <p:cNvPr id="3076" name="Picture 4" descr="Thin Woman Clipart Mom| (44)++ Stunning Cliparts #TWCM | 4570book">
            <a:extLst>
              <a:ext uri="{FF2B5EF4-FFF2-40B4-BE49-F238E27FC236}">
                <a16:creationId xmlns:a16="http://schemas.microsoft.com/office/drawing/2014/main" id="{F241C1EE-2025-4079-BB7D-487D14946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72" y="2374147"/>
            <a:ext cx="1531783" cy="171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hort And Tall Clipart 2112504 250 430 Or - yacompre.com.co">
            <a:extLst>
              <a:ext uri="{FF2B5EF4-FFF2-40B4-BE49-F238E27FC236}">
                <a16:creationId xmlns:a16="http://schemas.microsoft.com/office/drawing/2014/main" id="{12246E79-9FBE-4AD6-AB69-A1776CD64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2290439"/>
            <a:ext cx="1101252" cy="189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9++ cliparts | Long And Short Clipart | 4570book.info">
            <a:extLst>
              <a:ext uri="{FF2B5EF4-FFF2-40B4-BE49-F238E27FC236}">
                <a16:creationId xmlns:a16="http://schemas.microsoft.com/office/drawing/2014/main" id="{9FB70F60-4C47-4C24-9ACE-0486BEBD3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2" r="2777" b="23720"/>
          <a:stretch/>
        </p:blipFill>
        <p:spPr bwMode="auto">
          <a:xfrm>
            <a:off x="4822678" y="3145552"/>
            <a:ext cx="2546643" cy="9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New Old Stock Illustrations – 107,144 New Old Stock Illustrations ...">
            <a:extLst>
              <a:ext uri="{FF2B5EF4-FFF2-40B4-BE49-F238E27FC236}">
                <a16:creationId xmlns:a16="http://schemas.microsoft.com/office/drawing/2014/main" id="{2F96E7F5-8473-4575-BF0F-6FADA2C59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044" y="2795318"/>
            <a:ext cx="28003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wo Drawn Wooden Fence. One Whole And One With Broken Boards ...">
            <a:extLst>
              <a:ext uri="{FF2B5EF4-FFF2-40B4-BE49-F238E27FC236}">
                <a16:creationId xmlns:a16="http://schemas.microsoft.com/office/drawing/2014/main" id="{9D1948F9-8CC8-48C5-BDEC-F1E81E420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90" y="4713673"/>
            <a:ext cx="256222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Opposite adjectives old and young - Download Free Vectors, Clipart ...">
            <a:extLst>
              <a:ext uri="{FF2B5EF4-FFF2-40B4-BE49-F238E27FC236}">
                <a16:creationId xmlns:a16="http://schemas.microsoft.com/office/drawing/2014/main" id="{E133BCB6-91BB-418E-B22E-6E35FC7AB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" b="28122"/>
          <a:stretch/>
        </p:blipFill>
        <p:spPr bwMode="auto">
          <a:xfrm>
            <a:off x="4149377" y="5270656"/>
            <a:ext cx="2701447" cy="120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Dirty boy and a clean girl Royalty Free Vector Image">
            <a:extLst>
              <a:ext uri="{FF2B5EF4-FFF2-40B4-BE49-F238E27FC236}">
                <a16:creationId xmlns:a16="http://schemas.microsoft.com/office/drawing/2014/main" id="{6518C9A7-9211-4B33-BD09-231427BCF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" b="27469"/>
          <a:stretch/>
        </p:blipFill>
        <p:spPr bwMode="auto">
          <a:xfrm>
            <a:off x="7369321" y="5107714"/>
            <a:ext cx="2405849" cy="13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55BFDCE-83A7-46CF-BD2B-1C1DE6874158}"/>
              </a:ext>
            </a:extLst>
          </p:cNvPr>
          <p:cNvSpPr txBox="1"/>
          <p:nvPr/>
        </p:nvSpPr>
        <p:spPr>
          <a:xfrm>
            <a:off x="1402604" y="1633491"/>
            <a:ext cx="822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Rešitve napiši v zvezek. Odgovore preveri na zadnjem diapozitivu.</a:t>
            </a:r>
          </a:p>
        </p:txBody>
      </p:sp>
    </p:spTree>
    <p:extLst>
      <p:ext uri="{BB962C8B-B14F-4D97-AF65-F5344CB8AC3E}">
        <p14:creationId xmlns:p14="http://schemas.microsoft.com/office/powerpoint/2010/main" val="307337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A0FEC9-A6B0-485B-95D0-9CD00F67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2. Ura                Na so </a:t>
            </a:r>
            <a:r>
              <a:rPr lang="sl-SI" dirty="0" err="1">
                <a:solidFill>
                  <a:srgbClr val="FF0000"/>
                </a:solidFill>
              </a:rPr>
              <a:t>was</a:t>
            </a:r>
            <a:r>
              <a:rPr lang="sl-SI" dirty="0">
                <a:solidFill>
                  <a:srgbClr val="FF0000"/>
                </a:solidFill>
              </a:rPr>
              <a:t>!</a:t>
            </a:r>
            <a:br>
              <a:rPr lang="sl-SI" dirty="0">
                <a:solidFill>
                  <a:srgbClr val="FF0000"/>
                </a:solidFill>
              </a:rPr>
            </a:br>
            <a:r>
              <a:rPr lang="sl-SI" dirty="0">
                <a:solidFill>
                  <a:srgbClr val="FF0000"/>
                </a:solidFill>
              </a:rPr>
              <a:t>                       No, kaj takega!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554F732-3AD7-4E19-9654-8BC1A0BAA552}"/>
              </a:ext>
            </a:extLst>
          </p:cNvPr>
          <p:cNvSpPr txBox="1"/>
          <p:nvPr/>
        </p:nvSpPr>
        <p:spPr>
          <a:xfrm>
            <a:off x="1393722" y="2505670"/>
            <a:ext cx="84249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V DZ, na strani 82 – 6. naloga (Prevod naloge.)</a:t>
            </a:r>
          </a:p>
          <a:p>
            <a:r>
              <a:rPr lang="sl-SI" dirty="0">
                <a:solidFill>
                  <a:srgbClr val="00B050"/>
                </a:solidFill>
              </a:rPr>
              <a:t>Günter pravi:  Danes je šport. Ne želim sodelovati. Moje telovadne hlače os stare. Moja majica je umazana. Moji športni copati so uničeni. Ne bom sodeloval. </a:t>
            </a:r>
          </a:p>
          <a:p>
            <a:r>
              <a:rPr lang="sl-SI" dirty="0">
                <a:solidFill>
                  <a:srgbClr val="0070C0"/>
                </a:solidFill>
              </a:rPr>
              <a:t>Kaj pravi Tobias? Jaz želim sodelovati. Prepiši stavke in zamenjaj besede alt, </a:t>
            </a:r>
            <a:r>
              <a:rPr lang="sl-SI" dirty="0" err="1">
                <a:solidFill>
                  <a:srgbClr val="0070C0"/>
                </a:solidFill>
              </a:rPr>
              <a:t>schmutzig</a:t>
            </a:r>
            <a:r>
              <a:rPr lang="sl-SI" dirty="0">
                <a:solidFill>
                  <a:srgbClr val="0070C0"/>
                </a:solidFill>
              </a:rPr>
              <a:t>, </a:t>
            </a:r>
            <a:r>
              <a:rPr lang="sl-SI" dirty="0" err="1">
                <a:solidFill>
                  <a:srgbClr val="0070C0"/>
                </a:solidFill>
              </a:rPr>
              <a:t>ganz</a:t>
            </a:r>
            <a:r>
              <a:rPr lang="sl-SI" dirty="0">
                <a:solidFill>
                  <a:srgbClr val="0070C0"/>
                </a:solidFill>
              </a:rPr>
              <a:t>. Na koncu zapiši stavek: </a:t>
            </a:r>
            <a:r>
              <a:rPr lang="sl-SI" dirty="0" err="1">
                <a:solidFill>
                  <a:srgbClr val="0070C0"/>
                </a:solidFill>
              </a:rPr>
              <a:t>Ich</a:t>
            </a:r>
            <a:r>
              <a:rPr lang="sl-SI" dirty="0">
                <a:solidFill>
                  <a:srgbClr val="0070C0"/>
                </a:solidFill>
              </a:rPr>
              <a:t> </a:t>
            </a:r>
            <a:r>
              <a:rPr lang="sl-SI" dirty="0" err="1">
                <a:solidFill>
                  <a:srgbClr val="0070C0"/>
                </a:solidFill>
              </a:rPr>
              <a:t>mache</a:t>
            </a:r>
            <a:r>
              <a:rPr lang="sl-SI" dirty="0">
                <a:solidFill>
                  <a:srgbClr val="0070C0"/>
                </a:solidFill>
              </a:rPr>
              <a:t> mit.</a:t>
            </a:r>
          </a:p>
          <a:p>
            <a:endParaRPr lang="sl-SI" dirty="0">
              <a:solidFill>
                <a:srgbClr val="FF0000"/>
              </a:solidFill>
            </a:endParaRPr>
          </a:p>
          <a:p>
            <a:r>
              <a:rPr lang="sl-SI" dirty="0">
                <a:solidFill>
                  <a:srgbClr val="FF0000"/>
                </a:solidFill>
              </a:rPr>
              <a:t>DZ, stran 85</a:t>
            </a:r>
          </a:p>
          <a:p>
            <a:r>
              <a:rPr lang="sl-SI" dirty="0">
                <a:solidFill>
                  <a:srgbClr val="FF0000"/>
                </a:solidFill>
              </a:rPr>
              <a:t>4. Naloga – Kdo so le-ti?</a:t>
            </a:r>
          </a:p>
          <a:p>
            <a:r>
              <a:rPr lang="sl-SI" dirty="0">
                <a:solidFill>
                  <a:srgbClr val="0070C0"/>
                </a:solidFill>
              </a:rPr>
              <a:t>Pod sliko napiši ustrezen par nasprotij.</a:t>
            </a:r>
          </a:p>
          <a:p>
            <a:r>
              <a:rPr lang="sl-SI" dirty="0">
                <a:solidFill>
                  <a:srgbClr val="FF0000"/>
                </a:solidFill>
              </a:rPr>
              <a:t>5. Naloga - Križanka</a:t>
            </a:r>
          </a:p>
          <a:p>
            <a:pPr marL="342900" indent="-342900">
              <a:buAutoNum type="alphaUcParenR"/>
            </a:pPr>
            <a:r>
              <a:rPr lang="sl-SI" dirty="0">
                <a:solidFill>
                  <a:srgbClr val="0070C0"/>
                </a:solidFill>
              </a:rPr>
              <a:t>Križanko rešuješ tako, da napišeš v kvadratke napišeš nasprotja.</a:t>
            </a:r>
          </a:p>
          <a:p>
            <a:pPr marL="342900" indent="-342900">
              <a:buAutoNum type="alphaUcParenR"/>
            </a:pPr>
            <a:r>
              <a:rPr lang="sl-SI" dirty="0">
                <a:solidFill>
                  <a:srgbClr val="0070C0"/>
                </a:solidFill>
              </a:rPr>
              <a:t>V zvezek napiši po en stavek za vsak par nasprotij.</a:t>
            </a:r>
          </a:p>
          <a:p>
            <a:endParaRPr lang="sl-SI" dirty="0">
              <a:solidFill>
                <a:srgbClr val="0070C0"/>
              </a:solidFill>
            </a:endParaRPr>
          </a:p>
          <a:p>
            <a:r>
              <a:rPr lang="sl-SI" dirty="0">
                <a:solidFill>
                  <a:srgbClr val="FF0000"/>
                </a:solidFill>
              </a:rPr>
              <a:t>Čakajo te dve nalogi v PADLET-u.</a:t>
            </a:r>
          </a:p>
        </p:txBody>
      </p:sp>
    </p:spTree>
    <p:extLst>
      <p:ext uri="{BB962C8B-B14F-4D97-AF65-F5344CB8AC3E}">
        <p14:creationId xmlns:p14="http://schemas.microsoft.com/office/powerpoint/2010/main" val="341315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421ADA-E579-4F74-81D0-A97247A71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8244"/>
          </a:xfrm>
        </p:spPr>
        <p:txBody>
          <a:bodyPr/>
          <a:lstStyle/>
          <a:p>
            <a:r>
              <a:rPr lang="sl-SI" dirty="0"/>
              <a:t>rešitve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8BA2DD0-5419-45EC-B8F8-9F1D41259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35837"/>
            <a:ext cx="10178322" cy="4343755"/>
          </a:xfrm>
        </p:spPr>
        <p:txBody>
          <a:bodyPr/>
          <a:lstStyle/>
          <a:p>
            <a:r>
              <a:rPr lang="sl-SI" dirty="0">
                <a:solidFill>
                  <a:srgbClr val="FF00FF"/>
                </a:solidFill>
              </a:rPr>
              <a:t>Ponovitev – </a:t>
            </a:r>
            <a:r>
              <a:rPr lang="sl-SI" dirty="0">
                <a:solidFill>
                  <a:srgbClr val="0070C0"/>
                </a:solidFill>
              </a:rPr>
              <a:t>der </a:t>
            </a:r>
            <a:r>
              <a:rPr lang="sl-SI" dirty="0" err="1">
                <a:solidFill>
                  <a:srgbClr val="0070C0"/>
                </a:solidFill>
              </a:rPr>
              <a:t>Eisenbahn</a:t>
            </a:r>
            <a:r>
              <a:rPr lang="sl-SI" dirty="0">
                <a:solidFill>
                  <a:srgbClr val="FF00FF"/>
                </a:solidFill>
              </a:rPr>
              <a:t>, </a:t>
            </a:r>
            <a:r>
              <a:rPr lang="sl-SI" dirty="0" err="1">
                <a:solidFill>
                  <a:srgbClr val="00B050"/>
                </a:solidFill>
              </a:rPr>
              <a:t>das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Auto</a:t>
            </a:r>
            <a:r>
              <a:rPr lang="sl-SI" dirty="0">
                <a:solidFill>
                  <a:srgbClr val="00B050"/>
                </a:solidFill>
              </a:rPr>
              <a:t>, </a:t>
            </a:r>
            <a:r>
              <a:rPr lang="sl-SI" dirty="0" err="1">
                <a:solidFill>
                  <a:srgbClr val="00B050"/>
                </a:solidFill>
              </a:rPr>
              <a:t>das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Spiel</a:t>
            </a:r>
            <a:r>
              <a:rPr lang="sl-SI" dirty="0">
                <a:solidFill>
                  <a:srgbClr val="00B050"/>
                </a:solidFill>
              </a:rPr>
              <a:t>, </a:t>
            </a:r>
            <a:r>
              <a:rPr lang="sl-SI" dirty="0">
                <a:solidFill>
                  <a:srgbClr val="0070C0"/>
                </a:solidFill>
              </a:rPr>
              <a:t>der </a:t>
            </a:r>
            <a:r>
              <a:rPr lang="sl-SI" dirty="0" err="1">
                <a:solidFill>
                  <a:srgbClr val="0070C0"/>
                </a:solidFill>
              </a:rPr>
              <a:t>Teddybär</a:t>
            </a:r>
            <a:r>
              <a:rPr lang="sl-SI" dirty="0">
                <a:solidFill>
                  <a:srgbClr val="FF00FF"/>
                </a:solidFill>
              </a:rPr>
              <a:t>, </a:t>
            </a:r>
            <a:r>
              <a:rPr lang="sl-SI" dirty="0">
                <a:solidFill>
                  <a:srgbClr val="0070C0"/>
                </a:solidFill>
              </a:rPr>
              <a:t>der </a:t>
            </a:r>
            <a:r>
              <a:rPr lang="sl-SI" dirty="0" err="1">
                <a:solidFill>
                  <a:srgbClr val="0070C0"/>
                </a:solidFill>
              </a:rPr>
              <a:t>Drachen</a:t>
            </a:r>
            <a:r>
              <a:rPr lang="sl-SI" dirty="0">
                <a:solidFill>
                  <a:srgbClr val="FF00FF"/>
                </a:solidFill>
              </a:rPr>
              <a:t>, </a:t>
            </a:r>
            <a:r>
              <a:rPr lang="sl-SI" dirty="0" err="1">
                <a:solidFill>
                  <a:srgbClr val="00B050"/>
                </a:solidFill>
              </a:rPr>
              <a:t>das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Schiff</a:t>
            </a:r>
            <a:r>
              <a:rPr lang="sl-SI" dirty="0">
                <a:solidFill>
                  <a:srgbClr val="00B050"/>
                </a:solidFill>
              </a:rPr>
              <a:t>, </a:t>
            </a:r>
            <a:r>
              <a:rPr lang="sl-SI" dirty="0">
                <a:solidFill>
                  <a:srgbClr val="FF0000"/>
                </a:solidFill>
              </a:rPr>
              <a:t>die </a:t>
            </a:r>
            <a:r>
              <a:rPr lang="sl-SI" dirty="0" err="1">
                <a:solidFill>
                  <a:srgbClr val="FF0000"/>
                </a:solidFill>
              </a:rPr>
              <a:t>Puppe</a:t>
            </a:r>
            <a:r>
              <a:rPr lang="sl-SI" dirty="0">
                <a:solidFill>
                  <a:srgbClr val="FF0000"/>
                </a:solidFill>
              </a:rPr>
              <a:t>,</a:t>
            </a:r>
            <a:r>
              <a:rPr lang="sl-SI" dirty="0">
                <a:solidFill>
                  <a:srgbClr val="FF00FF"/>
                </a:solidFill>
              </a:rPr>
              <a:t> </a:t>
            </a:r>
            <a:r>
              <a:rPr lang="sl-SI" dirty="0">
                <a:solidFill>
                  <a:srgbClr val="0070C0"/>
                </a:solidFill>
              </a:rPr>
              <a:t>der </a:t>
            </a:r>
            <a:r>
              <a:rPr lang="sl-SI" dirty="0" err="1">
                <a:solidFill>
                  <a:srgbClr val="0070C0"/>
                </a:solidFill>
              </a:rPr>
              <a:t>Ball</a:t>
            </a:r>
            <a:r>
              <a:rPr lang="sl-SI" dirty="0">
                <a:solidFill>
                  <a:srgbClr val="FF00FF"/>
                </a:solidFill>
              </a:rPr>
              <a:t>, </a:t>
            </a:r>
            <a:r>
              <a:rPr lang="sl-SI" dirty="0" err="1">
                <a:solidFill>
                  <a:srgbClr val="00B050"/>
                </a:solidFill>
              </a:rPr>
              <a:t>das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 err="1">
                <a:solidFill>
                  <a:srgbClr val="00B050"/>
                </a:solidFill>
              </a:rPr>
              <a:t>Fahrrad</a:t>
            </a:r>
            <a:r>
              <a:rPr lang="sl-SI" dirty="0">
                <a:solidFill>
                  <a:srgbClr val="FF00FF"/>
                </a:solidFill>
              </a:rPr>
              <a:t>, </a:t>
            </a:r>
            <a:r>
              <a:rPr lang="sl-SI" dirty="0">
                <a:solidFill>
                  <a:srgbClr val="0070C0"/>
                </a:solidFill>
              </a:rPr>
              <a:t>der </a:t>
            </a:r>
            <a:r>
              <a:rPr lang="sl-SI" dirty="0" err="1">
                <a:solidFill>
                  <a:srgbClr val="0070C0"/>
                </a:solidFill>
              </a:rPr>
              <a:t>Lastwagen</a:t>
            </a:r>
            <a:endParaRPr lang="sl-SI" dirty="0">
              <a:solidFill>
                <a:srgbClr val="0070C0"/>
              </a:solidFill>
            </a:endParaRPr>
          </a:p>
          <a:p>
            <a:r>
              <a:rPr lang="sl-SI" dirty="0">
                <a:solidFill>
                  <a:srgbClr val="FF00FF"/>
                </a:solidFill>
              </a:rPr>
              <a:t>Nasprotja – prevodi – debel - suh, kratek – dolg, umazan – čist, mlad – star, nov – star, cel – razbit/uničen, majhen - velik</a:t>
            </a:r>
          </a:p>
          <a:p>
            <a:r>
              <a:rPr lang="sl-SI" dirty="0">
                <a:solidFill>
                  <a:srgbClr val="FF00FF"/>
                </a:solidFill>
              </a:rPr>
              <a:t>Nasprotja – ponovitev : </a:t>
            </a:r>
            <a:r>
              <a:rPr lang="sl-SI" dirty="0" err="1">
                <a:solidFill>
                  <a:srgbClr val="FF00FF"/>
                </a:solidFill>
              </a:rPr>
              <a:t>groß</a:t>
            </a:r>
            <a:r>
              <a:rPr lang="sl-SI" dirty="0">
                <a:solidFill>
                  <a:srgbClr val="FF00FF"/>
                </a:solidFill>
              </a:rPr>
              <a:t> – </a:t>
            </a:r>
            <a:r>
              <a:rPr lang="sl-SI" dirty="0" err="1">
                <a:solidFill>
                  <a:srgbClr val="FF00FF"/>
                </a:solidFill>
              </a:rPr>
              <a:t>klein</a:t>
            </a:r>
            <a:r>
              <a:rPr lang="sl-SI" dirty="0">
                <a:solidFill>
                  <a:srgbClr val="FF00FF"/>
                </a:solidFill>
              </a:rPr>
              <a:t>, </a:t>
            </a:r>
            <a:r>
              <a:rPr lang="sl-SI" dirty="0" err="1">
                <a:solidFill>
                  <a:srgbClr val="FF00FF"/>
                </a:solidFill>
              </a:rPr>
              <a:t>dünn</a:t>
            </a:r>
            <a:r>
              <a:rPr lang="sl-SI" dirty="0">
                <a:solidFill>
                  <a:srgbClr val="FF00FF"/>
                </a:solidFill>
              </a:rPr>
              <a:t> – </a:t>
            </a:r>
            <a:r>
              <a:rPr lang="sl-SI" dirty="0" err="1">
                <a:solidFill>
                  <a:srgbClr val="FF00FF"/>
                </a:solidFill>
              </a:rPr>
              <a:t>dick</a:t>
            </a:r>
            <a:r>
              <a:rPr lang="sl-SI" dirty="0">
                <a:solidFill>
                  <a:srgbClr val="FF00FF"/>
                </a:solidFill>
              </a:rPr>
              <a:t>, </a:t>
            </a:r>
            <a:r>
              <a:rPr lang="sl-SI" dirty="0" err="1">
                <a:solidFill>
                  <a:srgbClr val="FF00FF"/>
                </a:solidFill>
              </a:rPr>
              <a:t>lang</a:t>
            </a:r>
            <a:r>
              <a:rPr lang="sl-SI" dirty="0">
                <a:solidFill>
                  <a:srgbClr val="FF00FF"/>
                </a:solidFill>
              </a:rPr>
              <a:t> – kurz, alt – </a:t>
            </a:r>
            <a:r>
              <a:rPr lang="sl-SI" dirty="0" err="1">
                <a:solidFill>
                  <a:srgbClr val="FF00FF"/>
                </a:solidFill>
              </a:rPr>
              <a:t>neu</a:t>
            </a:r>
            <a:r>
              <a:rPr lang="sl-SI" dirty="0">
                <a:solidFill>
                  <a:srgbClr val="FF00FF"/>
                </a:solidFill>
              </a:rPr>
              <a:t>, </a:t>
            </a:r>
            <a:r>
              <a:rPr lang="sl-SI" dirty="0" err="1">
                <a:solidFill>
                  <a:srgbClr val="FF00FF"/>
                </a:solidFill>
              </a:rPr>
              <a:t>kaputt</a:t>
            </a:r>
            <a:r>
              <a:rPr lang="sl-SI" dirty="0">
                <a:solidFill>
                  <a:srgbClr val="FF00FF"/>
                </a:solidFill>
              </a:rPr>
              <a:t> – </a:t>
            </a:r>
            <a:r>
              <a:rPr lang="sl-SI" dirty="0" err="1">
                <a:solidFill>
                  <a:srgbClr val="FF00FF"/>
                </a:solidFill>
              </a:rPr>
              <a:t>ganz</a:t>
            </a:r>
            <a:r>
              <a:rPr lang="sl-SI" dirty="0">
                <a:solidFill>
                  <a:srgbClr val="FF00FF"/>
                </a:solidFill>
              </a:rPr>
              <a:t>, alt – </a:t>
            </a:r>
            <a:r>
              <a:rPr lang="sl-SI" dirty="0" err="1">
                <a:solidFill>
                  <a:srgbClr val="FF00FF"/>
                </a:solidFill>
              </a:rPr>
              <a:t>jung</a:t>
            </a:r>
            <a:r>
              <a:rPr lang="sl-SI" dirty="0">
                <a:solidFill>
                  <a:srgbClr val="FF00FF"/>
                </a:solidFill>
              </a:rPr>
              <a:t>, </a:t>
            </a:r>
            <a:r>
              <a:rPr lang="sl-SI" dirty="0" err="1">
                <a:solidFill>
                  <a:srgbClr val="FF00FF"/>
                </a:solidFill>
              </a:rPr>
              <a:t>schmutzig</a:t>
            </a:r>
            <a:r>
              <a:rPr lang="sl-SI" dirty="0">
                <a:solidFill>
                  <a:srgbClr val="FF00FF"/>
                </a:solidFill>
              </a:rPr>
              <a:t> - </a:t>
            </a:r>
            <a:r>
              <a:rPr lang="sl-SI" dirty="0" err="1">
                <a:solidFill>
                  <a:srgbClr val="FF00FF"/>
                </a:solidFill>
              </a:rPr>
              <a:t>sauber</a:t>
            </a:r>
            <a:endParaRPr lang="sl-SI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87880"/>
      </p:ext>
    </p:extLst>
  </p:cSld>
  <p:clrMapOvr>
    <a:masterClrMapping/>
  </p:clrMapOvr>
</p:sld>
</file>

<file path=ppt/theme/theme1.xml><?xml version="1.0" encoding="utf-8"?>
<a:theme xmlns:a="http://schemas.openxmlformats.org/drawingml/2006/main" name="Značka">
  <a:themeElements>
    <a:clrScheme name="Rdeče-oranžn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 </Template>
  <TotalTime>699</TotalTime>
  <Words>424</Words>
  <Application>Microsoft Office PowerPoint</Application>
  <PresentationFormat>Širokozaslonsko</PresentationFormat>
  <Paragraphs>51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Impact</vt:lpstr>
      <vt:lpstr>Značka</vt:lpstr>
      <vt:lpstr>PowerPointova predstavitev</vt:lpstr>
      <vt:lpstr>PowerPointova predstavitev</vt:lpstr>
      <vt:lpstr>1. Ura         wiederholung</vt:lpstr>
      <vt:lpstr>1. Ura                  NASPROTJA</vt:lpstr>
      <vt:lpstr>Delovni zvezek, stran 82</vt:lpstr>
      <vt:lpstr>2. Ura     Ponovitev nasprotij</vt:lpstr>
      <vt:lpstr>2. Ura                Na so was!                        No, kaj takega!</vt:lpstr>
      <vt:lpstr>rešitve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azupan64@outlook.com</dc:creator>
  <cp:lastModifiedBy>Ingrid Janezic</cp:lastModifiedBy>
  <cp:revision>61</cp:revision>
  <dcterms:created xsi:type="dcterms:W3CDTF">2020-03-23T09:58:00Z</dcterms:created>
  <dcterms:modified xsi:type="dcterms:W3CDTF">2020-04-20T10:25:20Z</dcterms:modified>
</cp:coreProperties>
</file>