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2" r:id="rId1"/>
  </p:sldMasterIdLst>
  <p:sldIdLst>
    <p:sldId id="268" r:id="rId2"/>
    <p:sldId id="267" r:id="rId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9A75-354B-42AA-8F3D-C1954092ADDC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9DE0-AF80-4DF0-9057-E06BD226796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73245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9A75-354B-42AA-8F3D-C1954092ADDC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9DE0-AF80-4DF0-9057-E06BD226796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3699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9A75-354B-42AA-8F3D-C1954092ADDC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9DE0-AF80-4DF0-9057-E06BD2267964}" type="slidenum">
              <a:rPr lang="sl-SI" smtClean="0"/>
              <a:t>‹#›</a:t>
            </a:fld>
            <a:endParaRPr lang="sl-SI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698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9A75-354B-42AA-8F3D-C1954092ADDC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9DE0-AF80-4DF0-9057-E06BD226796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49377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9A75-354B-42AA-8F3D-C1954092ADDC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9DE0-AF80-4DF0-9057-E06BD2267964}" type="slidenum">
              <a:rPr lang="sl-SI" smtClean="0"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3972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9A75-354B-42AA-8F3D-C1954092ADDC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9DE0-AF80-4DF0-9057-E06BD226796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079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9A75-354B-42AA-8F3D-C1954092ADDC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9DE0-AF80-4DF0-9057-E06BD226796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5176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9A75-354B-42AA-8F3D-C1954092ADDC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9DE0-AF80-4DF0-9057-E06BD226796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96940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9A75-354B-42AA-8F3D-C1954092ADDC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9DE0-AF80-4DF0-9057-E06BD226796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46684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9A75-354B-42AA-8F3D-C1954092ADDC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9DE0-AF80-4DF0-9057-E06BD226796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30376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9A75-354B-42AA-8F3D-C1954092ADDC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9DE0-AF80-4DF0-9057-E06BD226796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1473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9A75-354B-42AA-8F3D-C1954092ADDC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9DE0-AF80-4DF0-9057-E06BD226796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3589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9A75-354B-42AA-8F3D-C1954092ADDC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9DE0-AF80-4DF0-9057-E06BD226796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5578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9A75-354B-42AA-8F3D-C1954092ADDC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9DE0-AF80-4DF0-9057-E06BD226796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3142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9A75-354B-42AA-8F3D-C1954092ADDC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9DE0-AF80-4DF0-9057-E06BD226796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24353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9A75-354B-42AA-8F3D-C1954092ADDC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9DE0-AF80-4DF0-9057-E06BD226796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25546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59A75-354B-42AA-8F3D-C1954092ADDC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38F9DE0-AF80-4DF0-9057-E06BD226796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6496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  <p:sldLayoutId id="2147483886" r:id="rId14"/>
    <p:sldLayoutId id="2147483887" r:id="rId15"/>
    <p:sldLayoutId id="21474838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https://www.youtube.com/watch?v=STUyVd1Gxh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6916" y="285183"/>
            <a:ext cx="8596668" cy="737286"/>
          </a:xfrm>
        </p:spPr>
        <p:txBody>
          <a:bodyPr/>
          <a:lstStyle/>
          <a:p>
            <a:r>
              <a:rPr lang="sl-SI" dirty="0"/>
              <a:t>*</a:t>
            </a:r>
            <a:r>
              <a:rPr lang="sl-SI" dirty="0">
                <a:solidFill>
                  <a:srgbClr val="FF33CC"/>
                </a:solidFill>
              </a:rPr>
              <a:t>DODATNI POUK </a:t>
            </a:r>
            <a:r>
              <a:rPr lang="sl-SI" dirty="0"/>
              <a:t>NA DALJAVO: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26916" y="1022469"/>
            <a:ext cx="8269949" cy="1328512"/>
          </a:xfrm>
        </p:spPr>
        <p:txBody>
          <a:bodyPr/>
          <a:lstStyle/>
          <a:p>
            <a:pPr marL="0" indent="0">
              <a:buNone/>
            </a:pPr>
            <a:r>
              <a:rPr lang="sl-SI" dirty="0" err="1"/>
              <a:t>Write</a:t>
            </a:r>
            <a:r>
              <a:rPr lang="sl-SI" b="1" dirty="0"/>
              <a:t> a </a:t>
            </a:r>
            <a:r>
              <a:rPr lang="sl-SI" b="1" dirty="0" err="1"/>
              <a:t>new</a:t>
            </a:r>
            <a:r>
              <a:rPr lang="sl-SI" b="1" dirty="0"/>
              <a:t> </a:t>
            </a:r>
            <a:r>
              <a:rPr lang="sl-SI" b="1" dirty="0" err="1"/>
              <a:t>story</a:t>
            </a:r>
            <a:r>
              <a:rPr lang="sl-SI" b="1" dirty="0"/>
              <a:t>. Napiši novo zgodbo po vzoru Brown </a:t>
            </a:r>
            <a:r>
              <a:rPr lang="sl-SI" b="1" dirty="0" err="1"/>
              <a:t>Bear</a:t>
            </a:r>
            <a:r>
              <a:rPr lang="sl-SI" b="1" dirty="0"/>
              <a:t> – Naslov bo </a:t>
            </a:r>
          </a:p>
          <a:p>
            <a:pPr marL="0" indent="0">
              <a:buNone/>
            </a:pPr>
            <a:r>
              <a:rPr lang="sl-SI" b="1" dirty="0">
                <a:solidFill>
                  <a:srgbClr val="FF33CC"/>
                </a:solidFill>
              </a:rPr>
              <a:t>Zoo–</a:t>
            </a:r>
            <a:r>
              <a:rPr lang="sl-SI" b="1" dirty="0" err="1">
                <a:solidFill>
                  <a:srgbClr val="FF33CC"/>
                </a:solidFill>
              </a:rPr>
              <a:t>keeper</a:t>
            </a:r>
            <a:r>
              <a:rPr lang="sl-SI" b="1" dirty="0">
                <a:solidFill>
                  <a:srgbClr val="FF33CC"/>
                </a:solidFill>
              </a:rPr>
              <a:t>, Zoo–</a:t>
            </a:r>
            <a:r>
              <a:rPr lang="sl-SI" b="1" dirty="0" err="1">
                <a:solidFill>
                  <a:srgbClr val="FF33CC"/>
                </a:solidFill>
              </a:rPr>
              <a:t>keeper</a:t>
            </a:r>
            <a:r>
              <a:rPr lang="sl-SI" b="1" dirty="0">
                <a:solidFill>
                  <a:srgbClr val="FF33CC"/>
                </a:solidFill>
              </a:rPr>
              <a:t> </a:t>
            </a:r>
            <a:r>
              <a:rPr lang="sl-SI" b="1" dirty="0" err="1"/>
              <a:t>what</a:t>
            </a:r>
            <a:r>
              <a:rPr lang="sl-SI" b="1" dirty="0"/>
              <a:t> do </a:t>
            </a:r>
            <a:r>
              <a:rPr lang="sl-SI" b="1" dirty="0" err="1"/>
              <a:t>you</a:t>
            </a:r>
            <a:r>
              <a:rPr lang="sl-SI" b="1" dirty="0"/>
              <a:t> </a:t>
            </a:r>
            <a:r>
              <a:rPr lang="sl-SI" b="1" dirty="0" err="1"/>
              <a:t>see</a:t>
            </a:r>
            <a:r>
              <a:rPr lang="sl-SI" b="1" dirty="0"/>
              <a:t>?</a:t>
            </a:r>
            <a:r>
              <a:rPr lang="sl-SI" dirty="0"/>
              <a:t> Uporabi besede iz tabele</a:t>
            </a:r>
            <a:r>
              <a:rPr lang="sl-SI" b="1" dirty="0"/>
              <a:t>. </a:t>
            </a:r>
          </a:p>
          <a:p>
            <a:endParaRPr lang="sl-SI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842166"/>
              </p:ext>
            </p:extLst>
          </p:nvPr>
        </p:nvGraphicFramePr>
        <p:xfrm>
          <a:off x="2467562" y="1958761"/>
          <a:ext cx="8764731" cy="4576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9567">
                  <a:extLst>
                    <a:ext uri="{9D8B030D-6E8A-4147-A177-3AD203B41FA5}">
                      <a16:colId xmlns:a16="http://schemas.microsoft.com/office/drawing/2014/main" val="3770132641"/>
                    </a:ext>
                  </a:extLst>
                </a:gridCol>
                <a:gridCol w="2203991">
                  <a:extLst>
                    <a:ext uri="{9D8B030D-6E8A-4147-A177-3AD203B41FA5}">
                      <a16:colId xmlns:a16="http://schemas.microsoft.com/office/drawing/2014/main" val="3612746216"/>
                    </a:ext>
                  </a:extLst>
                </a:gridCol>
                <a:gridCol w="3951173">
                  <a:extLst>
                    <a:ext uri="{9D8B030D-6E8A-4147-A177-3AD203B41FA5}">
                      <a16:colId xmlns:a16="http://schemas.microsoft.com/office/drawing/2014/main" val="732080443"/>
                    </a:ext>
                  </a:extLst>
                </a:gridCol>
              </a:tblGrid>
              <a:tr h="2401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GB" sz="1600" kern="1200">
                          <a:effectLst/>
                        </a:rPr>
                        <a:t>kangaroo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sl-SI" sz="1600" kern="1200">
                          <a:effectLst/>
                        </a:rPr>
                        <a:t>kenguru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GB" sz="1600" kern="1200">
                          <a:effectLst/>
                        </a:rPr>
                        <a:t>A kangaroo can jump high. 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866855295"/>
                  </a:ext>
                </a:extLst>
              </a:tr>
              <a:tr h="47957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GB" sz="1600" kern="1200">
                          <a:effectLst/>
                        </a:rPr>
                        <a:t>scorpion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sl-SI" sz="1600" kern="1200">
                          <a:effectLst/>
                        </a:rPr>
                        <a:t>škorpijon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GB" sz="1600" kern="1200">
                          <a:effectLst/>
                        </a:rPr>
                        <a:t>A scorpion has got a venomous stinger. 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312834190"/>
                  </a:ext>
                </a:extLst>
              </a:tr>
              <a:tr h="47957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GB" sz="1600" kern="1200">
                          <a:effectLst/>
                        </a:rPr>
                        <a:t>rhinoceros </a:t>
                      </a:r>
                      <a:endParaRPr lang="sl-SI" sz="16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sl-SI" sz="1600" kern="1200">
                          <a:effectLst/>
                        </a:rPr>
                        <a:t> 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sl-SI" sz="1600" kern="1200">
                          <a:effectLst/>
                        </a:rPr>
                        <a:t>nosorog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GB" sz="1600" kern="1200">
                          <a:effectLst/>
                        </a:rPr>
                        <a:t>A rhinoceros has got a very big horn on its nose.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226480298"/>
                  </a:ext>
                </a:extLst>
              </a:tr>
              <a:tr h="47957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sl-SI" sz="1600" kern="1200">
                          <a:effectLst/>
                        </a:rPr>
                        <a:t>emu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sl-SI" sz="1600" kern="1200">
                          <a:effectLst/>
                        </a:rPr>
                        <a:t>emu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GB" sz="1600" kern="1200" dirty="0">
                          <a:effectLst/>
                        </a:rPr>
                        <a:t>An emu is the second biggest bird on Earth.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50135614"/>
                  </a:ext>
                </a:extLst>
              </a:tr>
              <a:tr h="2401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GB" sz="1600" kern="1200">
                          <a:effectLst/>
                        </a:rPr>
                        <a:t>beaver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sl-SI" sz="1600" kern="1200">
                          <a:effectLst/>
                        </a:rPr>
                        <a:t>bober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GB" sz="1600" kern="1200">
                          <a:effectLst/>
                        </a:rPr>
                        <a:t>A beaver can build dams.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868646245"/>
                  </a:ext>
                </a:extLst>
              </a:tr>
              <a:tr h="47957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GB" sz="1600" kern="1200">
                          <a:effectLst/>
                        </a:rPr>
                        <a:t>ostrich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sl-SI" sz="1600" kern="1200">
                          <a:effectLst/>
                        </a:rPr>
                        <a:t>noj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GB" sz="1600" kern="1200">
                          <a:effectLst/>
                        </a:rPr>
                        <a:t>An ostrich is the biggest bird on our planet.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438316450"/>
                  </a:ext>
                </a:extLst>
              </a:tr>
              <a:tr h="2401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GB" sz="1600" kern="1200">
                          <a:effectLst/>
                        </a:rPr>
                        <a:t>cheetah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sl-SI" sz="1600" kern="1200">
                          <a:effectLst/>
                        </a:rPr>
                        <a:t>gepard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GB" sz="1600" kern="1200">
                          <a:effectLst/>
                        </a:rPr>
                        <a:t>A cheetah is the fastest animal.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062534150"/>
                  </a:ext>
                </a:extLst>
              </a:tr>
              <a:tr h="2401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GB" sz="1600" kern="1200">
                          <a:effectLst/>
                        </a:rPr>
                        <a:t>hippopotamus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sl-SI" sz="1600" kern="1200">
                          <a:effectLst/>
                        </a:rPr>
                        <a:t>povodni konj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GB" sz="1600" kern="1200" dirty="0">
                          <a:effectLst/>
                        </a:rPr>
                        <a:t>All hippopotamuses love water.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480087317"/>
                  </a:ext>
                </a:extLst>
              </a:tr>
              <a:tr h="2401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GB" sz="1600" kern="1200">
                          <a:effectLst/>
                        </a:rPr>
                        <a:t>racoon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sl-SI" sz="1600" kern="1200">
                          <a:effectLst/>
                        </a:rPr>
                        <a:t>rakun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GB" sz="1600" kern="1200">
                          <a:effectLst/>
                        </a:rPr>
                        <a:t>A racoon has a thick fur.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936732159"/>
                  </a:ext>
                </a:extLst>
              </a:tr>
              <a:tr h="2401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GB" sz="1600" kern="1200">
                          <a:effectLst/>
                        </a:rPr>
                        <a:t>buffalo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sl-SI" sz="1600" kern="1200">
                          <a:effectLst/>
                        </a:rPr>
                        <a:t>bizon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GB" sz="1600" kern="1200">
                          <a:effectLst/>
                        </a:rPr>
                        <a:t>A buffalo has big horns. 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627723541"/>
                  </a:ext>
                </a:extLst>
              </a:tr>
              <a:tr h="47957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GB" sz="1600" kern="1200">
                          <a:effectLst/>
                        </a:rPr>
                        <a:t>lynx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sl-SI" sz="1600" kern="1200">
                          <a:effectLst/>
                        </a:rPr>
                        <a:t>ris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GB" sz="1600" kern="1200">
                          <a:effectLst/>
                        </a:rPr>
                        <a:t>A lynx is a special type of a cat family.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276191140"/>
                  </a:ext>
                </a:extLst>
              </a:tr>
              <a:tr h="47957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GB" sz="1600" kern="1200" dirty="0">
                          <a:solidFill>
                            <a:srgbClr val="FF33CC"/>
                          </a:solidFill>
                          <a:effectLst/>
                        </a:rPr>
                        <a:t>ZOO keeper </a:t>
                      </a:r>
                      <a:endParaRPr lang="sl-SI" sz="1600" dirty="0">
                        <a:solidFill>
                          <a:srgbClr val="FF33CC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sl-SI" sz="1600" kern="1200">
                          <a:effectLst/>
                        </a:rPr>
                        <a:t>oskrbnik v živalskem vrtu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GB" sz="1600" kern="1200" dirty="0">
                          <a:effectLst/>
                        </a:rPr>
                        <a:t>I want to be a ZOO keeper for a day. 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957925137"/>
                  </a:ext>
                </a:extLst>
              </a:tr>
            </a:tbl>
          </a:graphicData>
        </a:graphic>
      </p:graphicFrame>
      <p:pic>
        <p:nvPicPr>
          <p:cNvPr id="9" name="Slika 8"/>
          <p:cNvPicPr/>
          <p:nvPr/>
        </p:nvPicPr>
        <p:blipFill rotWithShape="1">
          <a:blip r:embed="rId2"/>
          <a:srcRect l="58114" t="48565" r="25195" b="4781"/>
          <a:stretch/>
        </p:blipFill>
        <p:spPr bwMode="auto">
          <a:xfrm>
            <a:off x="509271" y="2174790"/>
            <a:ext cx="1653160" cy="272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8458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457200" y="640031"/>
            <a:ext cx="10184295" cy="1811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l-SI" dirty="0">
                <a:solidFill>
                  <a:srgbClr val="FF00FF"/>
                </a:solidFill>
                <a:latin typeface="Candara Light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sl-SI" sz="2000" dirty="0">
                <a:solidFill>
                  <a:srgbClr val="FF00FF"/>
                </a:solidFill>
                <a:latin typeface="Candara Light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DODATNI NALOGI (poslušaj posnetek):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sl-SI" sz="2000" dirty="0">
              <a:solidFill>
                <a:srgbClr val="FF00FF"/>
              </a:solidFill>
              <a:latin typeface="Candara Light" panose="020E05020303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l-SI" sz="2000" dirty="0">
                <a:solidFill>
                  <a:srgbClr val="000000"/>
                </a:solidFill>
                <a:latin typeface="Candara Light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you know what is the difference between a crocodile  and an alligator?  </a:t>
            </a:r>
            <a:r>
              <a:rPr lang="sl-SI" sz="2000" dirty="0">
                <a:solidFill>
                  <a:srgbClr val="000000"/>
                </a:solidFill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really like the show </a:t>
            </a:r>
            <a:r>
              <a:rPr lang="sl-SI" sz="2000" b="1" dirty="0">
                <a:solidFill>
                  <a:srgbClr val="000000"/>
                </a:solidFill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Gator Boys</a:t>
            </a:r>
            <a:r>
              <a:rPr lang="sl-SI" sz="2000" dirty="0">
                <a:solidFill>
                  <a:srgbClr val="000000"/>
                </a:solidFill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the Animal Planet ;) </a:t>
            </a:r>
            <a:r>
              <a:rPr lang="sl-SI" sz="1600" u="sng" dirty="0">
                <a:solidFill>
                  <a:srgbClr val="000000"/>
                </a:solidFill>
                <a:latin typeface="Candara Light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https://www.youtube.com/watch?v=STUyVd1Gxh8</a:t>
            </a:r>
            <a:endParaRPr lang="sl-SI" sz="1600" u="sng" dirty="0">
              <a:solidFill>
                <a:srgbClr val="000000"/>
              </a:solidFill>
              <a:latin typeface="Candara Light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§"/>
            </a:pPr>
            <a:endParaRPr lang="sl-SI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sl-S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Slika 11" descr="How Many Of These Tongue Twisters Can You Say without Slipping?~Oho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7" t="-258" r="25609" b="1"/>
          <a:stretch/>
        </p:blipFill>
        <p:spPr bwMode="auto">
          <a:xfrm>
            <a:off x="4411363" y="3467962"/>
            <a:ext cx="2199502" cy="25868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Pravokotnik 9"/>
          <p:cNvSpPr/>
          <p:nvPr/>
        </p:nvSpPr>
        <p:spPr>
          <a:xfrm>
            <a:off x="1787609" y="2685706"/>
            <a:ext cx="77641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l-SI" sz="2400" b="1" dirty="0">
                <a:latin typeface="Candara Light" panose="020E0502030303020204" pitchFamily="34" charset="0"/>
                <a:ea typeface="Times New Roman" panose="02020603050405020304" pitchFamily="18" charset="0"/>
              </a:rPr>
              <a:t>A </a:t>
            </a:r>
            <a:r>
              <a:rPr lang="sl-SI" sz="2400" b="1" dirty="0" err="1">
                <a:latin typeface="Candara Light" panose="020E0502030303020204" pitchFamily="34" charset="0"/>
                <a:ea typeface="Times New Roman" panose="02020603050405020304" pitchFamily="18" charset="0"/>
              </a:rPr>
              <a:t>Tongue</a:t>
            </a:r>
            <a:r>
              <a:rPr lang="sl-SI" sz="2400" b="1" dirty="0">
                <a:latin typeface="Candara Light" panose="020E0502030303020204" pitchFamily="34" charset="0"/>
                <a:ea typeface="Times New Roman" panose="02020603050405020304" pitchFamily="18" charset="0"/>
              </a:rPr>
              <a:t> </a:t>
            </a:r>
            <a:r>
              <a:rPr lang="sl-SI" sz="2400" b="1" dirty="0" err="1">
                <a:latin typeface="Candara Light" panose="020E0502030303020204" pitchFamily="34" charset="0"/>
                <a:ea typeface="Times New Roman" panose="02020603050405020304" pitchFamily="18" charset="0"/>
              </a:rPr>
              <a:t>Twister</a:t>
            </a:r>
            <a:r>
              <a:rPr lang="sl-SI" sz="2400" b="1" dirty="0">
                <a:latin typeface="Candara Light" panose="020E0502030303020204" pitchFamily="34" charset="0"/>
                <a:ea typeface="Times New Roman" panose="02020603050405020304" pitchFamily="18" charset="0"/>
              </a:rPr>
              <a:t>: </a:t>
            </a:r>
          </a:p>
          <a:p>
            <a:pPr algn="ctr">
              <a:spcAft>
                <a:spcPts val="0"/>
              </a:spcAft>
            </a:pPr>
            <a:r>
              <a:rPr lang="sl-SI" dirty="0" err="1">
                <a:solidFill>
                  <a:srgbClr val="FF00FF"/>
                </a:solidFill>
                <a:latin typeface="Candara Light" panose="020E0502030303020204" pitchFamily="34" charset="0"/>
                <a:ea typeface="Times New Roman" panose="02020603050405020304" pitchFamily="18" charset="0"/>
              </a:rPr>
              <a:t>She</a:t>
            </a:r>
            <a:r>
              <a:rPr lang="sl-SI" dirty="0">
                <a:solidFill>
                  <a:srgbClr val="FF00FF"/>
                </a:solidFill>
                <a:latin typeface="Candara Light" panose="020E0502030303020204" pitchFamily="34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solidFill>
                  <a:srgbClr val="FF00FF"/>
                </a:solidFill>
                <a:latin typeface="Candara Light" panose="020E0502030303020204" pitchFamily="34" charset="0"/>
                <a:ea typeface="Times New Roman" panose="02020603050405020304" pitchFamily="18" charset="0"/>
              </a:rPr>
              <a:t>sells</a:t>
            </a:r>
            <a:r>
              <a:rPr lang="sl-SI" dirty="0">
                <a:solidFill>
                  <a:srgbClr val="FF00FF"/>
                </a:solidFill>
                <a:latin typeface="Candara Light" panose="020E0502030303020204" pitchFamily="34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solidFill>
                  <a:srgbClr val="FF00FF"/>
                </a:solidFill>
                <a:latin typeface="Candara Light" panose="020E0502030303020204" pitchFamily="34" charset="0"/>
                <a:ea typeface="Times New Roman" panose="02020603050405020304" pitchFamily="18" charset="0"/>
              </a:rPr>
              <a:t>shells</a:t>
            </a:r>
            <a:r>
              <a:rPr lang="sl-SI" dirty="0">
                <a:solidFill>
                  <a:srgbClr val="FF00FF"/>
                </a:solidFill>
                <a:latin typeface="Candara Light" panose="020E0502030303020204" pitchFamily="34" charset="0"/>
                <a:ea typeface="Times New Roman" panose="02020603050405020304" pitchFamily="18" charset="0"/>
              </a:rPr>
              <a:t> on </a:t>
            </a:r>
            <a:r>
              <a:rPr lang="sl-SI" dirty="0" err="1">
                <a:solidFill>
                  <a:srgbClr val="FF00FF"/>
                </a:solidFill>
                <a:latin typeface="Candara Light" panose="020E0502030303020204" pitchFamily="34" charset="0"/>
                <a:ea typeface="Times New Roman" panose="02020603050405020304" pitchFamily="18" charset="0"/>
              </a:rPr>
              <a:t>the</a:t>
            </a:r>
            <a:r>
              <a:rPr lang="sl-SI" dirty="0">
                <a:solidFill>
                  <a:srgbClr val="FF00FF"/>
                </a:solidFill>
                <a:latin typeface="Candara Light" panose="020E0502030303020204" pitchFamily="34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solidFill>
                  <a:srgbClr val="FF00FF"/>
                </a:solidFill>
                <a:latin typeface="Candara Light" panose="020E0502030303020204" pitchFamily="34" charset="0"/>
                <a:ea typeface="Times New Roman" panose="02020603050405020304" pitchFamily="18" charset="0"/>
              </a:rPr>
              <a:t>sea</a:t>
            </a:r>
            <a:r>
              <a:rPr lang="sl-SI" dirty="0">
                <a:solidFill>
                  <a:srgbClr val="FF00FF"/>
                </a:solidFill>
                <a:latin typeface="Candara Light" panose="020E0502030303020204" pitchFamily="34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solidFill>
                  <a:srgbClr val="FF00FF"/>
                </a:solidFill>
                <a:latin typeface="Candara Light" panose="020E0502030303020204" pitchFamily="34" charset="0"/>
                <a:ea typeface="Times New Roman" panose="02020603050405020304" pitchFamily="18" charset="0"/>
              </a:rPr>
              <a:t>shore</a:t>
            </a:r>
            <a:r>
              <a:rPr lang="sl-SI" dirty="0">
                <a:solidFill>
                  <a:srgbClr val="FF00FF"/>
                </a:solidFill>
                <a:latin typeface="Candara Light" panose="020E0502030303020204" pitchFamily="34" charset="0"/>
                <a:ea typeface="Times New Roman" panose="02020603050405020304" pitchFamily="18" charset="0"/>
              </a:rPr>
              <a:t>. </a:t>
            </a:r>
            <a:r>
              <a:rPr lang="sl-SI" dirty="0" err="1">
                <a:solidFill>
                  <a:srgbClr val="FF00FF"/>
                </a:solidFill>
                <a:latin typeface="Candara Light" panose="020E0502030303020204" pitchFamily="34" charset="0"/>
                <a:ea typeface="Times New Roman" panose="02020603050405020304" pitchFamily="18" charset="0"/>
              </a:rPr>
              <a:t>The</a:t>
            </a:r>
            <a:r>
              <a:rPr lang="sl-SI" dirty="0">
                <a:solidFill>
                  <a:srgbClr val="FF00FF"/>
                </a:solidFill>
                <a:latin typeface="Candara Light" panose="020E0502030303020204" pitchFamily="34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solidFill>
                  <a:srgbClr val="FF00FF"/>
                </a:solidFill>
                <a:latin typeface="Candara Light" panose="020E0502030303020204" pitchFamily="34" charset="0"/>
                <a:ea typeface="Times New Roman" panose="02020603050405020304" pitchFamily="18" charset="0"/>
              </a:rPr>
              <a:t>shells</a:t>
            </a:r>
            <a:r>
              <a:rPr lang="sl-SI" dirty="0">
                <a:solidFill>
                  <a:srgbClr val="FF00FF"/>
                </a:solidFill>
                <a:latin typeface="Candara Light" panose="020E0502030303020204" pitchFamily="34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solidFill>
                  <a:srgbClr val="FF00FF"/>
                </a:solidFill>
                <a:latin typeface="Candara Light" panose="020E0502030303020204" pitchFamily="34" charset="0"/>
                <a:ea typeface="Times New Roman" panose="02020603050405020304" pitchFamily="18" charset="0"/>
              </a:rPr>
              <a:t>she</a:t>
            </a:r>
            <a:r>
              <a:rPr lang="sl-SI" dirty="0">
                <a:solidFill>
                  <a:srgbClr val="FF00FF"/>
                </a:solidFill>
                <a:latin typeface="Candara Light" panose="020E0502030303020204" pitchFamily="34" charset="0"/>
                <a:ea typeface="Times New Roman" panose="02020603050405020304" pitchFamily="18" charset="0"/>
              </a:rPr>
              <a:t> </a:t>
            </a:r>
            <a:r>
              <a:rPr lang="sl-SI" dirty="0" err="1">
                <a:solidFill>
                  <a:srgbClr val="FF00FF"/>
                </a:solidFill>
                <a:latin typeface="Candara Light" panose="020E0502030303020204" pitchFamily="34" charset="0"/>
                <a:ea typeface="Times New Roman" panose="02020603050405020304" pitchFamily="18" charset="0"/>
              </a:rPr>
              <a:t>sells</a:t>
            </a:r>
            <a:r>
              <a:rPr lang="sl-SI" dirty="0">
                <a:solidFill>
                  <a:srgbClr val="FF00FF"/>
                </a:solidFill>
                <a:latin typeface="Candara Light" panose="020E0502030303020204" pitchFamily="34" charset="0"/>
                <a:ea typeface="Times New Roman" panose="02020603050405020304" pitchFamily="18" charset="0"/>
              </a:rPr>
              <a:t> are </a:t>
            </a:r>
            <a:r>
              <a:rPr lang="sl-SI" dirty="0" err="1">
                <a:solidFill>
                  <a:srgbClr val="FF00FF"/>
                </a:solidFill>
                <a:latin typeface="Candara Light" panose="020E0502030303020204" pitchFamily="34" charset="0"/>
                <a:ea typeface="Times New Roman" panose="02020603050405020304" pitchFamily="18" charset="0"/>
              </a:rPr>
              <a:t>sea-shells</a:t>
            </a:r>
            <a:r>
              <a:rPr lang="sl-SI" dirty="0">
                <a:solidFill>
                  <a:srgbClr val="FF00FF"/>
                </a:solidFill>
                <a:latin typeface="Candara Light" panose="020E0502030303020204" pitchFamily="34" charset="0"/>
                <a:ea typeface="Times New Roman" panose="02020603050405020304" pitchFamily="18" charset="0"/>
              </a:rPr>
              <a:t>, </a:t>
            </a:r>
            <a:r>
              <a:rPr lang="sl-SI" dirty="0" err="1">
                <a:solidFill>
                  <a:srgbClr val="FF00FF"/>
                </a:solidFill>
                <a:latin typeface="Candara Light" panose="020E0502030303020204" pitchFamily="34" charset="0"/>
                <a:ea typeface="Times New Roman" panose="02020603050405020304" pitchFamily="18" charset="0"/>
              </a:rPr>
              <a:t>I'm</a:t>
            </a:r>
            <a:r>
              <a:rPr lang="sl-SI" dirty="0">
                <a:solidFill>
                  <a:srgbClr val="FF00FF"/>
                </a:solidFill>
                <a:latin typeface="Candara Light" panose="020E0502030303020204" pitchFamily="34" charset="0"/>
                <a:ea typeface="Times New Roman" panose="02020603050405020304" pitchFamily="18" charset="0"/>
              </a:rPr>
              <a:t> sure!</a:t>
            </a:r>
            <a:endParaRPr lang="sl-SI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" name="Slika 14" descr="Weekly Weird: A Fake Pilot and a Real Crocodile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487" y="103200"/>
            <a:ext cx="3053277" cy="1235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6471CFF-536F-4CC9-881B-678EB53710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942172" y="39612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93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4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ladko">
  <a:themeElements>
    <a:clrScheme name="Gladk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420</TotalTime>
  <Words>220</Words>
  <Application>Microsoft Office PowerPoint</Application>
  <PresentationFormat>Širokozaslonsko</PresentationFormat>
  <Paragraphs>45</Paragraphs>
  <Slides>2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</vt:i4>
      </vt:variant>
    </vt:vector>
  </HeadingPairs>
  <TitlesOfParts>
    <vt:vector size="10" baseType="lpstr">
      <vt:lpstr>Arial</vt:lpstr>
      <vt:lpstr>Calibri</vt:lpstr>
      <vt:lpstr>Candara Light</vt:lpstr>
      <vt:lpstr>Times New Roman</vt:lpstr>
      <vt:lpstr>Trebuchet MS</vt:lpstr>
      <vt:lpstr>Wingdings</vt:lpstr>
      <vt:lpstr>Wingdings 3</vt:lpstr>
      <vt:lpstr>Gladko</vt:lpstr>
      <vt:lpstr>*DODATNI POUK NA DALJAVO: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Ponavljanje in utrjevanje znanja</dc:title>
  <dc:creator>Andreja</dc:creator>
  <cp:lastModifiedBy>Ingrid Janezic</cp:lastModifiedBy>
  <cp:revision>90</cp:revision>
  <dcterms:created xsi:type="dcterms:W3CDTF">2020-04-07T09:19:59Z</dcterms:created>
  <dcterms:modified xsi:type="dcterms:W3CDTF">2020-04-16T06:00:29Z</dcterms:modified>
</cp:coreProperties>
</file>